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78"/>
  </p:notesMasterIdLst>
  <p:handoutMasterIdLst>
    <p:handoutMasterId r:id="rId79"/>
  </p:handoutMasterIdLst>
  <p:sldIdLst>
    <p:sldId id="256" r:id="rId2"/>
    <p:sldId id="501" r:id="rId3"/>
    <p:sldId id="504" r:id="rId4"/>
    <p:sldId id="503" r:id="rId5"/>
    <p:sldId id="508" r:id="rId6"/>
    <p:sldId id="509" r:id="rId7"/>
    <p:sldId id="510" r:id="rId8"/>
    <p:sldId id="511" r:id="rId9"/>
    <p:sldId id="512" r:id="rId10"/>
    <p:sldId id="513" r:id="rId11"/>
    <p:sldId id="506" r:id="rId12"/>
    <p:sldId id="507" r:id="rId13"/>
    <p:sldId id="409" r:id="rId14"/>
    <p:sldId id="541" r:id="rId15"/>
    <p:sldId id="542" r:id="rId16"/>
    <p:sldId id="543" r:id="rId17"/>
    <p:sldId id="345" r:id="rId18"/>
    <p:sldId id="347" r:id="rId19"/>
    <p:sldId id="348" r:id="rId20"/>
    <p:sldId id="349" r:id="rId21"/>
    <p:sldId id="350" r:id="rId22"/>
    <p:sldId id="535" r:id="rId23"/>
    <p:sldId id="519" r:id="rId24"/>
    <p:sldId id="514" r:id="rId25"/>
    <p:sldId id="515" r:id="rId26"/>
    <p:sldId id="486" r:id="rId27"/>
    <p:sldId id="516" r:id="rId28"/>
    <p:sldId id="517" r:id="rId29"/>
    <p:sldId id="354" r:id="rId30"/>
    <p:sldId id="538" r:id="rId31"/>
    <p:sldId id="539" r:id="rId32"/>
    <p:sldId id="359" r:id="rId33"/>
    <p:sldId id="361" r:id="rId34"/>
    <p:sldId id="487" r:id="rId35"/>
    <p:sldId id="488" r:id="rId36"/>
    <p:sldId id="356" r:id="rId37"/>
    <p:sldId id="357" r:id="rId38"/>
    <p:sldId id="544" r:id="rId39"/>
    <p:sldId id="358" r:id="rId40"/>
    <p:sldId id="364" r:id="rId41"/>
    <p:sldId id="518" r:id="rId42"/>
    <p:sldId id="521" r:id="rId43"/>
    <p:sldId id="522" r:id="rId44"/>
    <p:sldId id="523" r:id="rId45"/>
    <p:sldId id="520" r:id="rId46"/>
    <p:sldId id="524" r:id="rId47"/>
    <p:sldId id="489" r:id="rId48"/>
    <p:sldId id="494" r:id="rId49"/>
    <p:sldId id="491" r:id="rId50"/>
    <p:sldId id="495" r:id="rId51"/>
    <p:sldId id="526" r:id="rId52"/>
    <p:sldId id="527" r:id="rId53"/>
    <p:sldId id="528" r:id="rId54"/>
    <p:sldId id="529" r:id="rId55"/>
    <p:sldId id="530" r:id="rId56"/>
    <p:sldId id="537" r:id="rId57"/>
    <p:sldId id="531" r:id="rId58"/>
    <p:sldId id="532" r:id="rId59"/>
    <p:sldId id="492" r:id="rId60"/>
    <p:sldId id="497" r:id="rId61"/>
    <p:sldId id="498" r:id="rId62"/>
    <p:sldId id="499" r:id="rId63"/>
    <p:sldId id="439" r:id="rId64"/>
    <p:sldId id="380" r:id="rId65"/>
    <p:sldId id="379" r:id="rId66"/>
    <p:sldId id="430" r:id="rId67"/>
    <p:sldId id="432" r:id="rId68"/>
    <p:sldId id="467" r:id="rId69"/>
    <p:sldId id="435" r:id="rId70"/>
    <p:sldId id="540" r:id="rId71"/>
    <p:sldId id="436" r:id="rId72"/>
    <p:sldId id="437" r:id="rId73"/>
    <p:sldId id="433" r:id="rId74"/>
    <p:sldId id="533" r:id="rId75"/>
    <p:sldId id="534" r:id="rId76"/>
    <p:sldId id="536" r:id="rId77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5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0066"/>
    <a:srgbClr val="008000"/>
    <a:srgbClr val="D60093"/>
    <a:srgbClr val="CC0066"/>
    <a:srgbClr val="FF0000"/>
    <a:srgbClr val="33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890" autoAdjust="0"/>
    <p:restoredTop sz="93312" autoAdjust="0"/>
  </p:normalViewPr>
  <p:slideViewPr>
    <p:cSldViewPr>
      <p:cViewPr varScale="1">
        <p:scale>
          <a:sx n="64" d="100"/>
          <a:sy n="64" d="100"/>
        </p:scale>
        <p:origin x="1444" y="4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>
      <p:cViewPr varScale="1">
        <p:scale>
          <a:sx n="53" d="100"/>
          <a:sy n="53" d="100"/>
        </p:scale>
        <p:origin x="-1836" y="-84"/>
      </p:cViewPr>
      <p:guideLst>
        <p:guide orient="horz" pos="3024"/>
        <p:guide pos="2305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notesMaster" Target="notesMasters/notesMaster1.xml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3170238" cy="479425"/>
          </a:xfrm>
          <a:prstGeom prst="rect">
            <a:avLst/>
          </a:prstGeom>
        </p:spPr>
        <p:txBody>
          <a:bodyPr vert="horz" lIns="91430" tIns="45715" rIns="91430" bIns="45715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375" y="1"/>
            <a:ext cx="3170238" cy="479425"/>
          </a:xfrm>
          <a:prstGeom prst="rect">
            <a:avLst/>
          </a:prstGeom>
        </p:spPr>
        <p:txBody>
          <a:bodyPr vert="horz" lIns="91430" tIns="45715" rIns="91430" bIns="45715" rtlCol="0"/>
          <a:lstStyle>
            <a:lvl1pPr algn="r">
              <a:defRPr sz="1200"/>
            </a:lvl1pPr>
          </a:lstStyle>
          <a:p>
            <a:fld id="{D3E28C4F-4FE9-4D22-93D8-487A4D01D983}" type="datetimeFigureOut">
              <a:rPr lang="en-US" smtClean="0"/>
              <a:pPr/>
              <a:t>9/20/2023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9120189"/>
            <a:ext cx="3170238" cy="479425"/>
          </a:xfrm>
          <a:prstGeom prst="rect">
            <a:avLst/>
          </a:prstGeom>
        </p:spPr>
        <p:txBody>
          <a:bodyPr vert="horz" lIns="91430" tIns="45715" rIns="91430" bIns="45715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375" y="9120189"/>
            <a:ext cx="3170238" cy="479425"/>
          </a:xfrm>
          <a:prstGeom prst="rect">
            <a:avLst/>
          </a:prstGeom>
        </p:spPr>
        <p:txBody>
          <a:bodyPr vert="horz" lIns="91430" tIns="45715" rIns="91430" bIns="45715" rtlCol="0" anchor="b"/>
          <a:lstStyle>
            <a:lvl1pPr algn="r">
              <a:defRPr sz="1200"/>
            </a:lvl1pPr>
          </a:lstStyle>
          <a:p>
            <a:fld id="{BD5F390F-F66B-4732-9C46-6C80D0575FA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49601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169920" cy="480060"/>
          </a:xfrm>
          <a:prstGeom prst="rect">
            <a:avLst/>
          </a:prstGeom>
        </p:spPr>
        <p:txBody>
          <a:bodyPr vert="horz" lIns="96651" tIns="48326" rIns="96651" bIns="48326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1"/>
            <a:ext cx="3169920" cy="480060"/>
          </a:xfrm>
          <a:prstGeom prst="rect">
            <a:avLst/>
          </a:prstGeom>
        </p:spPr>
        <p:txBody>
          <a:bodyPr vert="horz" lIns="96651" tIns="48326" rIns="96651" bIns="48326" rtlCol="0"/>
          <a:lstStyle>
            <a:lvl1pPr algn="r">
              <a:defRPr sz="1300"/>
            </a:lvl1pPr>
          </a:lstStyle>
          <a:p>
            <a:fld id="{EE18CB36-612C-4E4A-AC83-E89476AEC2BF}" type="datetimeFigureOut">
              <a:rPr lang="en-US" smtClean="0"/>
              <a:pPr/>
              <a:t>9/20/2023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51" tIns="48326" rIns="96651" bIns="48326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1" y="4560571"/>
            <a:ext cx="5852160" cy="4320540"/>
          </a:xfrm>
          <a:prstGeom prst="rect">
            <a:avLst/>
          </a:prstGeom>
        </p:spPr>
        <p:txBody>
          <a:bodyPr vert="horz" lIns="96651" tIns="48326" rIns="96651" bIns="48326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5"/>
            <a:ext cx="3169920" cy="480060"/>
          </a:xfrm>
          <a:prstGeom prst="rect">
            <a:avLst/>
          </a:prstGeom>
        </p:spPr>
        <p:txBody>
          <a:bodyPr vert="horz" lIns="96651" tIns="48326" rIns="96651" bIns="48326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5"/>
            <a:ext cx="3169920" cy="480060"/>
          </a:xfrm>
          <a:prstGeom prst="rect">
            <a:avLst/>
          </a:prstGeom>
        </p:spPr>
        <p:txBody>
          <a:bodyPr vert="horz" lIns="96651" tIns="48326" rIns="96651" bIns="48326" rtlCol="0" anchor="b"/>
          <a:lstStyle>
            <a:lvl1pPr algn="r">
              <a:defRPr sz="1300"/>
            </a:lvl1pPr>
          </a:lstStyle>
          <a:p>
            <a:fld id="{EE707532-839C-41A2-9E71-D5288AEAE66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6497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44520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6F8CDA7-E52B-494C-B389-F38CB4400DB8}" type="slidenum">
              <a:rPr lang="en-GB"/>
              <a:pPr/>
              <a:t>39</a:t>
            </a:fld>
            <a:endParaRPr lang="en-GB"/>
          </a:p>
        </p:txBody>
      </p:sp>
      <p:sp>
        <p:nvSpPr>
          <p:cNvPr id="39937" name="Text Box 1"/>
          <p:cNvSpPr txBox="1">
            <a:spLocks noChangeArrowheads="1"/>
          </p:cNvSpPr>
          <p:nvPr/>
        </p:nvSpPr>
        <p:spPr bwMode="auto">
          <a:xfrm>
            <a:off x="1232731" y="719887"/>
            <a:ext cx="4851394" cy="3601064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4855" tIns="47428" rIns="94855" bIns="47428" anchor="ctr"/>
          <a:lstStyle/>
          <a:p>
            <a:endParaRPr lang="en-US"/>
          </a:p>
        </p:txBody>
      </p:sp>
      <p:sp>
        <p:nvSpPr>
          <p:cNvPr id="39938" name="Rectangle 2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732348" y="4562007"/>
            <a:ext cx="5852160" cy="4320951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3692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2725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096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r>
              <a:rPr lang="en-US" dirty="0">
                <a:ea typeface="ＭＳ Ｐゴシック" charset="-128"/>
                <a:cs typeface="ＭＳ Ｐゴシック" charset="-128"/>
              </a:rPr>
              <a:t>NOT a modified version</a:t>
            </a:r>
            <a:r>
              <a:rPr lang="en-US" baseline="0" dirty="0">
                <a:ea typeface="ＭＳ Ｐゴシック" charset="-128"/>
                <a:cs typeface="ＭＳ Ｐゴシック" charset="-128"/>
              </a:rPr>
              <a:t> </a:t>
            </a:r>
            <a:r>
              <a:rPr lang="en-US" dirty="0">
                <a:ea typeface="ＭＳ Ｐゴシック" charset="-128"/>
                <a:cs typeface="ＭＳ Ｐゴシック" charset="-128"/>
              </a:rPr>
              <a:t>of Hadoop</a:t>
            </a:r>
          </a:p>
        </p:txBody>
      </p:sp>
      <p:sp>
        <p:nvSpPr>
          <p:cNvPr id="4096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818931A2-CD2E-0F4D-8CC5-BC0B3844A363}" type="slidenum">
              <a:rPr lang="en-US" smtClean="0"/>
              <a:pPr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6320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8230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6</a:t>
            </a:fld>
            <a:endParaRPr lang="en-US" smtClean="0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9999900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E0E3AECE-B484-4CCE-BBA3-71147881B3B6}" type="slidenum">
              <a:rPr lang="en-US" smtClean="0"/>
              <a:pPr defTabSz="963613"/>
              <a:t>7</a:t>
            </a:fld>
            <a:endParaRPr lang="en-US" smtClean="0"/>
          </a:p>
        </p:txBody>
      </p:sp>
      <p:sp>
        <p:nvSpPr>
          <p:cNvPr id="56323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6324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4317542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4EE3B3EE-3CD6-4E0D-BD42-34D565D868CA}" type="slidenum">
              <a:rPr lang="en-US" smtClean="0"/>
              <a:pPr defTabSz="963613"/>
              <a:t>8</a:t>
            </a:fld>
            <a:endParaRPr lang="en-US" smtClean="0"/>
          </a:p>
        </p:txBody>
      </p:sp>
      <p:sp>
        <p:nvSpPr>
          <p:cNvPr id="57347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7348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8922936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031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08C6D8E-2BF0-4BFF-80F6-162900C916A0}" type="slidenum">
              <a:rPr lang="en-US"/>
              <a:pPr/>
              <a:t>14</a:t>
            </a:fld>
            <a:endParaRPr lang="en-US"/>
          </a:p>
        </p:txBody>
      </p:sp>
      <p:sp>
        <p:nvSpPr>
          <p:cNvPr id="768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4525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031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F08479A-0051-45DD-8041-5E83DAFD685B}" type="slidenum">
              <a:rPr lang="en-US"/>
              <a:pPr/>
              <a:t>16</a:t>
            </a:fld>
            <a:endParaRPr lang="en-US"/>
          </a:p>
        </p:txBody>
      </p:sp>
      <p:sp>
        <p:nvSpPr>
          <p:cNvPr id="77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2402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A1A16BB-2513-471D-9B09-24E0566F1FA6}" type="slidenum">
              <a:rPr lang="en-GB"/>
              <a:pPr/>
              <a:t>21</a:t>
            </a:fld>
            <a:endParaRPr lang="en-GB"/>
          </a:p>
        </p:txBody>
      </p:sp>
      <p:sp>
        <p:nvSpPr>
          <p:cNvPr id="33793" name="Text Box 1"/>
          <p:cNvSpPr txBox="1">
            <a:spLocks noChangeArrowheads="1"/>
          </p:cNvSpPr>
          <p:nvPr/>
        </p:nvSpPr>
        <p:spPr bwMode="auto">
          <a:xfrm>
            <a:off x="4143900" y="9120731"/>
            <a:ext cx="3171300" cy="480471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6723" tIns="48174" rIns="96723" bIns="48174" anchor="b"/>
          <a:lstStyle/>
          <a:p>
            <a:pPr algn="r">
              <a:tabLst>
                <a:tab pos="0" algn="l"/>
                <a:tab pos="948549" algn="l"/>
                <a:tab pos="1897097" algn="l"/>
                <a:tab pos="2845646" algn="l"/>
                <a:tab pos="3794195" algn="l"/>
                <a:tab pos="4742744" algn="l"/>
                <a:tab pos="5691293" algn="l"/>
                <a:tab pos="6639842" algn="l"/>
                <a:tab pos="7588390" algn="l"/>
                <a:tab pos="8536938" algn="l"/>
                <a:tab pos="9485487" algn="l"/>
                <a:tab pos="10434036" algn="l"/>
              </a:tabLst>
            </a:pPr>
            <a:fld id="{2199D9A9-8D96-4916-B172-08B625A940CF}" type="slidenum">
              <a:rPr lang="en-GB" sz="1300">
                <a:solidFill>
                  <a:srgbClr val="7D7D7D"/>
                </a:solidFill>
              </a:rPr>
              <a:pPr algn="r">
                <a:tabLst>
                  <a:tab pos="0" algn="l"/>
                  <a:tab pos="948549" algn="l"/>
                  <a:tab pos="1897097" algn="l"/>
                  <a:tab pos="2845646" algn="l"/>
                  <a:tab pos="3794195" algn="l"/>
                  <a:tab pos="4742744" algn="l"/>
                  <a:tab pos="5691293" algn="l"/>
                  <a:tab pos="6639842" algn="l"/>
                  <a:tab pos="7588390" algn="l"/>
                  <a:tab pos="8536938" algn="l"/>
                  <a:tab pos="9485487" algn="l"/>
                  <a:tab pos="10434036" algn="l"/>
                </a:tabLst>
              </a:pPr>
              <a:t>21</a:t>
            </a:fld>
            <a:endParaRPr lang="en-GB" sz="1300" dirty="0">
              <a:solidFill>
                <a:srgbClr val="7D7D7D"/>
              </a:solidFill>
            </a:endParaRPr>
          </a:p>
        </p:txBody>
      </p:sp>
      <p:sp>
        <p:nvSpPr>
          <p:cNvPr id="33794" name="Text Box 2"/>
          <p:cNvSpPr txBox="1">
            <a:spLocks noChangeArrowheads="1"/>
          </p:cNvSpPr>
          <p:nvPr/>
        </p:nvSpPr>
        <p:spPr bwMode="auto">
          <a:xfrm>
            <a:off x="1232731" y="719887"/>
            <a:ext cx="4851394" cy="3601064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4855" tIns="47428" rIns="94855" bIns="47428" anchor="ctr"/>
          <a:lstStyle/>
          <a:p>
            <a:endParaRPr lang="en-US"/>
          </a:p>
        </p:txBody>
      </p:sp>
      <p:sp>
        <p:nvSpPr>
          <p:cNvPr id="33795" name="Text Box 3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732348" y="4562007"/>
            <a:ext cx="5852160" cy="4320951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lIns="96723" tIns="48174" rIns="96723" bIns="48174"/>
          <a:lstStyle/>
          <a:p>
            <a:pPr>
              <a:lnSpc>
                <a:spcPct val="98000"/>
              </a:lnSpc>
              <a:spcBef>
                <a:spcPts val="700"/>
              </a:spcBef>
              <a:spcAft>
                <a:spcPts val="207"/>
              </a:spcAft>
              <a:tabLst>
                <a:tab pos="0" algn="l"/>
                <a:tab pos="948549" algn="l"/>
                <a:tab pos="1897097" algn="l"/>
                <a:tab pos="2845646" algn="l"/>
                <a:tab pos="3794195" algn="l"/>
                <a:tab pos="4742744" algn="l"/>
                <a:tab pos="5691293" algn="l"/>
                <a:tab pos="6639842" algn="l"/>
                <a:tab pos="7588390" algn="l"/>
                <a:tab pos="8536938" algn="l"/>
                <a:tab pos="9485487" algn="l"/>
                <a:tab pos="10434036" algn="l"/>
              </a:tabLst>
            </a:pPr>
            <a:endParaRPr lang="en-GB" sz="1900" dirty="0">
              <a:latin typeface="Helvetica" charset="0"/>
              <a:cs typeface="Arial Unicode M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84886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A0C485A-9E77-4B47-8382-45B6215E6AB4}" type="slidenum">
              <a:rPr lang="en-US"/>
              <a:pPr/>
              <a:t>34</a:t>
            </a:fld>
            <a:endParaRPr lang="en-US"/>
          </a:p>
        </p:txBody>
      </p:sp>
      <p:sp>
        <p:nvSpPr>
          <p:cNvPr id="31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257300" y="720725"/>
            <a:ext cx="4800600" cy="36004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75360" y="4560570"/>
            <a:ext cx="5364480" cy="432054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9851986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79BA58-2EF6-4CF0-B254-DF8BFD9A3204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8476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ltGray">
          <a:xfrm>
            <a:off x="0" y="0"/>
            <a:ext cx="9143999" cy="513543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355848"/>
            <a:ext cx="8077200" cy="1673352"/>
          </a:xfrm>
        </p:spPr>
        <p:txBody>
          <a:bodyPr vert="horz" lIns="91440" tIns="0" rIns="45720" bIns="0" rtlCol="0" anchor="t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1828800"/>
            <a:ext cx="8077200" cy="1499616"/>
          </a:xfrm>
        </p:spPr>
        <p:txBody>
          <a:bodyPr lIns="118872" tIns="0" rIns="45720" bIns="0" anchor="b"/>
          <a:lstStyle>
            <a:lvl1pPr marL="0" indent="0" algn="l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CCAC6-C470-D946-AEBB-B8526FF92A74}" type="datetime1">
              <a:rPr lang="en-US" smtClean="0"/>
              <a:t>9/20/2023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Jure Leskovec, Stanford CS246: Mining Massive Datasets, http://cs246.stanford.edu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 bwMode="invGray">
          <a:xfrm>
            <a:off x="0" y="5128334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2EA3B4-9B6D-EA4C-84FB-4B3C4D168043}" type="datetime1">
              <a:rPr lang="en-US" smtClean="0"/>
              <a:t>9/20/2023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Jure Leskovec, Stanford CS246: Mining Massive Datasets, http://cs246.stanford.edu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invGray">
          <a:xfrm>
            <a:off x="6598920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108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 bwMode="ltGray">
          <a:xfrm>
            <a:off x="6647687" y="0"/>
            <a:ext cx="2514601" cy="685800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274640"/>
            <a:ext cx="190500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304800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5A7C83-C57B-0843-9482-D13E58ECDB34}" type="datetime1">
              <a:rPr lang="en-US" smtClean="0"/>
              <a:t>9/20/2023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40597" y="6377459"/>
            <a:ext cx="3836404" cy="365125"/>
          </a:xfrm>
        </p:spPr>
        <p:txBody>
          <a:bodyPr/>
          <a:lstStyle/>
          <a:p>
            <a:r>
              <a:rPr lang="en-US"/>
              <a:t>Jure Leskovec, Stanford CS246: Mining Massive Datasets, http://cs246.stanford.edu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920" y="273629"/>
            <a:ext cx="8226720" cy="1143480"/>
          </a:xfrm>
        </p:spPr>
        <p:txBody>
          <a:bodyPr tIns="41473" bIns="41473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920" y="1604329"/>
            <a:ext cx="4043520" cy="4524955"/>
          </a:xfrm>
        </p:spPr>
        <p:txBody>
          <a:bodyPr rIns="82945" bIns="41473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4639680" y="1604329"/>
            <a:ext cx="4044960" cy="4524955"/>
          </a:xfrm>
        </p:spPr>
        <p:txBody>
          <a:bodyPr rIns="82945" bIns="41473"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>
          <a:xfrm>
            <a:off x="457920" y="6247376"/>
            <a:ext cx="2126880" cy="472370"/>
          </a:xfrm>
        </p:spPr>
        <p:txBody>
          <a:bodyPr tIns="41473"/>
          <a:lstStyle>
            <a:lvl1pPr>
              <a:defRPr/>
            </a:lvl1pPr>
          </a:lstStyle>
          <a:p>
            <a:fld id="{039B0053-B344-9540-82E6-E8B8E86C52DC}" type="datetime1">
              <a:rPr lang="en-US" smtClean="0"/>
              <a:t>9/20/2023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>
          <a:xfrm>
            <a:off x="3126240" y="6247376"/>
            <a:ext cx="2897280" cy="472370"/>
          </a:xfrm>
        </p:spPr>
        <p:txBody>
          <a:bodyPr tIns="41473"/>
          <a:lstStyle>
            <a:lvl1pPr>
              <a:defRPr/>
            </a:lvl1pPr>
          </a:lstStyle>
          <a:p>
            <a:r>
              <a:rPr lang="en-US"/>
              <a:t>Jure Leskovec, Stanford CS246: Mining Massive Datasets, http://cs246.stanford.edu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>
          <a:xfrm>
            <a:off x="6554880" y="6247376"/>
            <a:ext cx="2128320" cy="472370"/>
          </a:xfrm>
        </p:spPr>
        <p:txBody>
          <a:bodyPr lIns="82945" tIns="41473" rIns="82945"/>
          <a:lstStyle>
            <a:lvl1pPr>
              <a:defRPr/>
            </a:lvl1pPr>
          </a:lstStyle>
          <a:p>
            <a:fld id="{10066599-523B-4641-9CCC-17D83CD935ED}" type="slidenum">
              <a:rPr lang="en-GB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4EB2A04A-1EBA-3846-A2B4-30449D942642}" type="datetime1">
              <a:rPr lang="en-US" smtClean="0"/>
              <a:t>9/20/2023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Jure Leskovec, Stanford CS246: Mining Massive Datasets, http://cs246.stanford.edu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39826768-8FCE-4417-A22B-1D26CD2A846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9750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87552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dirty="0"/>
              <a:t>Click to edit Master text styles</a:t>
            </a:r>
          </a:p>
          <a:p>
            <a:pPr lvl="1" eaLnBrk="1" latinLnBrk="0" hangingPunct="1"/>
            <a:r>
              <a:rPr lang="en-US" dirty="0"/>
              <a:t>Second level</a:t>
            </a:r>
          </a:p>
          <a:p>
            <a:pPr lvl="2" eaLnBrk="1" latinLnBrk="0" hangingPunct="1"/>
            <a:r>
              <a:rPr lang="en-US" dirty="0"/>
              <a:t>Third level</a:t>
            </a:r>
          </a:p>
          <a:p>
            <a:pPr lvl="3" eaLnBrk="1" latinLnBrk="0" hangingPunct="1"/>
            <a:r>
              <a:rPr lang="en-US" dirty="0"/>
              <a:t>Fourth level</a:t>
            </a:r>
          </a:p>
          <a:p>
            <a:pPr lvl="4" eaLnBrk="1" latinLnBrk="0" hangingPunct="1"/>
            <a:r>
              <a:rPr lang="en-US" dirty="0"/>
              <a:t>Fifth level</a:t>
            </a:r>
            <a:endParaRPr kumimoji="0"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AB28D-17BF-3E4D-8186-12B40FA58415}" type="datetime1">
              <a:rPr lang="en-US" smtClean="0"/>
              <a:t>9/20/2023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Jure Leskovec, Stanford CS246: Mining Massive Datasets, http://cs246.stanford.edu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ltGray">
          <a:xfrm>
            <a:off x="0" y="0"/>
            <a:ext cx="9144000" cy="260252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 bwMode="invGray">
          <a:xfrm>
            <a:off x="0" y="2602520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9808" y="914400"/>
            <a:ext cx="8013192" cy="1636776"/>
          </a:xfrm>
        </p:spPr>
        <p:txBody>
          <a:bodyPr vert="horz" lIns="91440" tIns="0" rIns="91440" bIns="0" rtlCol="0" anchor="b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 cap="none" baseline="0"/>
            </a:lvl1pPr>
            <a:extLst/>
          </a:lstStyle>
          <a:p>
            <a:r>
              <a:rPr kumimoji="0"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0664" y="2743200"/>
            <a:ext cx="8022336" cy="685800"/>
          </a:xfrm>
        </p:spPr>
        <p:txBody>
          <a:bodyPr lIns="146304" tIns="0" rIns="45720" bIns="0" anchor="t">
            <a:normAutofit/>
          </a:bodyPr>
          <a:lstStyle>
            <a:lvl1pPr marL="0" indent="0">
              <a:buNone/>
              <a:defRPr sz="4000" b="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pPr lvl="0" eaLnBrk="1" latinLnBrk="0" hangingPunct="1"/>
            <a:r>
              <a:rPr kumimoji="0"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8A256-0EE8-F04D-9BD7-83013F6B63B5}" type="datetime1">
              <a:rPr lang="en-US" smtClean="0"/>
              <a:t>9/20/2023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Jure Leskovec, Stanford CS246: Mining Massive Datasets, http://cs246.stanford.edu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95400"/>
            <a:ext cx="4038600" cy="5504688"/>
          </a:xfrm>
        </p:spPr>
        <p:txBody>
          <a:bodyPr lIns="91440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95400"/>
            <a:ext cx="4038600" cy="55046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941D9-0B0C-8046-BF1F-58579B0E1628}" type="datetime1">
              <a:rPr lang="en-US" smtClean="0"/>
              <a:t>9/20/2023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Jure Leskovec, Stanford CS246: Mining Massive Datasets, http://cs246.stanford.edu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95400"/>
            <a:ext cx="4040188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023338"/>
            <a:ext cx="4040188" cy="437746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295400"/>
            <a:ext cx="4041775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023338"/>
            <a:ext cx="4041775" cy="437746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6581C-406D-9E42-9729-88F4CFA9ABC9}" type="datetime1">
              <a:rPr lang="en-US" smtClean="0"/>
              <a:t>9/20/2023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Jure Leskovec, Stanford CS246: Mining Massive Datasets, http://cs246.stanford.edu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26FF2-D37F-F947-B75A-2A1564918635}" type="datetime1">
              <a:rPr lang="en-US" smtClean="0"/>
              <a:t>9/20/2023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Jure Leskovec, Stanford CS246: Mining Massive Datasets, http://cs246.stanford.edu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AB41E-F514-7B41-989B-A8C5F9D8B34D}" type="datetime1">
              <a:rPr lang="en-US" smtClean="0"/>
              <a:t>9/20/2023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Jure Leskovec, Stanford CS246: Mining Massive Datasets, http://cs246.stanford.edu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838" y="152400"/>
            <a:ext cx="2523744" cy="978408"/>
          </a:xfrm>
        </p:spPr>
        <p:txBody>
          <a:bodyPr vert="horz" lIns="73152" rIns="45720" bIns="0" rtlCol="0" anchor="b">
            <a:normAutofit/>
            <a:sp3d prstMaterial="matte"/>
          </a:bodyPr>
          <a:lstStyle>
            <a:lvl1pPr algn="l">
              <a:defRPr sz="2000" b="0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19377" y="1743133"/>
            <a:ext cx="5920641" cy="455888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838" y="1730018"/>
            <a:ext cx="246888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2BADD7-DFBE-D14C-B580-E59FC3F46BF8}" type="datetime1">
              <a:rPr lang="en-US" smtClean="0"/>
              <a:t>9/20/2023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Jure Leskovec, Stanford CS246: Mining Massive Datasets, http://cs246.stanford.edu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Rectangle 11"/>
          <p:cNvSpPr/>
          <p:nvPr/>
        </p:nvSpPr>
        <p:spPr bwMode="invGray">
          <a:xfrm>
            <a:off x="2855737" y="0"/>
            <a:ext cx="4572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 bwMode="invGray">
          <a:xfrm>
            <a:off x="2855737" y="0"/>
            <a:ext cx="4572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92" y="155448"/>
            <a:ext cx="2525150" cy="978408"/>
          </a:xfrm>
        </p:spPr>
        <p:txBody>
          <a:bodyPr lIns="73152" bIns="0" anchor="b">
            <a:sp3d prstMaterial="matte"/>
          </a:bodyPr>
          <a:lstStyle>
            <a:lvl1pPr algn="l">
              <a:defRPr sz="2000" b="0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903805" y="1484808"/>
            <a:ext cx="6247397" cy="5373192"/>
          </a:xfrm>
          <a:solidFill>
            <a:schemeClr val="bg2">
              <a:shade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  <a:extLst/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4592" y="1728216"/>
            <a:ext cx="246888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64592" y="1170432"/>
            <a:ext cx="2523744" cy="201168"/>
          </a:xfrm>
        </p:spPr>
        <p:txBody>
          <a:bodyPr/>
          <a:lstStyle/>
          <a:p>
            <a:fld id="{D23F723F-1439-E246-8DB5-45BBF77CA51F}" type="datetime1">
              <a:rPr lang="en-US" smtClean="0"/>
              <a:t>9/20/2023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855737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 bwMode="invGray">
          <a:xfrm>
            <a:off x="2855737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35808" y="1170432"/>
            <a:ext cx="5193792" cy="201168"/>
          </a:xfrm>
        </p:spPr>
        <p:txBody>
          <a:bodyPr/>
          <a:lstStyle>
            <a:lvl1pPr>
              <a:defRPr>
                <a:solidFill>
                  <a:schemeClr val="bg1">
                    <a:shade val="50000"/>
                  </a:schemeClr>
                </a:solidFill>
              </a:defRPr>
            </a:lvl1pPr>
          </a:lstStyle>
          <a:p>
            <a:r>
              <a:rPr lang="en-US"/>
              <a:t>Jure Leskovec, Stanford CS246: Mining Massive Datasets, http://cs246.stanford.edu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339328" y="1170432"/>
            <a:ext cx="733864" cy="201168"/>
          </a:xfrm>
        </p:spPr>
        <p:txBody>
          <a:bodyPr/>
          <a:lstStyle/>
          <a:p>
            <a:fld id="{19B12225-5612-419B-A8D5-4B8EEE4C217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invGray">
          <a:xfrm>
            <a:off x="0" y="1021080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Rectangle 6"/>
          <p:cNvSpPr/>
          <p:nvPr/>
        </p:nvSpPr>
        <p:spPr bwMode="ltGray">
          <a:xfrm>
            <a:off x="0" y="1"/>
            <a:ext cx="9143999" cy="1021079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838200"/>
          </a:xfrm>
          <a:prstGeom prst="rect">
            <a:avLst/>
          </a:prstGeom>
        </p:spPr>
        <p:txBody>
          <a:bodyPr vert="horz" lIns="91440" rIns="45720" rtlCol="0" anchor="ctr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/>
          <a:p>
            <a:r>
              <a:rPr kumimoji="0"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95400"/>
            <a:ext cx="8229600" cy="5257801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/>
          <a:p>
            <a:pPr lvl="0" eaLnBrk="1" latinLnBrk="0" hangingPunct="1"/>
            <a:r>
              <a:rPr kumimoji="0" lang="en-US" dirty="0"/>
              <a:t>Click to edit Master text styles</a:t>
            </a:r>
          </a:p>
          <a:p>
            <a:pPr lvl="1" eaLnBrk="1" latinLnBrk="0" hangingPunct="1"/>
            <a:r>
              <a:rPr kumimoji="0" lang="en-US" dirty="0"/>
              <a:t>Second level</a:t>
            </a:r>
          </a:p>
          <a:p>
            <a:pPr lvl="2" eaLnBrk="1" latinLnBrk="0" hangingPunct="1"/>
            <a:r>
              <a:rPr kumimoji="0" lang="en-US" dirty="0"/>
              <a:t>Third level</a:t>
            </a:r>
          </a:p>
          <a:p>
            <a:pPr lvl="3" eaLnBrk="1" latinLnBrk="0" hangingPunct="1"/>
            <a:r>
              <a:rPr kumimoji="0" lang="en-US" dirty="0"/>
              <a:t>Fourth level</a:t>
            </a:r>
          </a:p>
          <a:p>
            <a:pPr lvl="4" eaLnBrk="1" latinLnBrk="0" hangingPunct="1"/>
            <a:r>
              <a:rPr kumimoji="0"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583680"/>
            <a:ext cx="2133600" cy="274320"/>
          </a:xfrm>
          <a:prstGeom prst="rect">
            <a:avLst/>
          </a:prstGeom>
        </p:spPr>
        <p:txBody>
          <a:bodyPr vert="horz" lIns="109728" rIns="45720" bIns="0" rtlCol="0" anchor="b"/>
          <a:lstStyle>
            <a:lvl1pPr algn="l" eaLnBrk="1" latinLnBrk="0" hangingPunct="1">
              <a:defRPr kumimoji="0" sz="900">
                <a:solidFill>
                  <a:schemeClr val="tx1">
                    <a:tint val="95000"/>
                  </a:schemeClr>
                </a:solidFill>
                <a:latin typeface="Calibri" pitchFamily="34" charset="0"/>
                <a:cs typeface="Calibri" pitchFamily="34" charset="0"/>
              </a:defRPr>
            </a:lvl1pPr>
            <a:extLst/>
          </a:lstStyle>
          <a:p>
            <a:fld id="{D0AEEB58-21E7-1341-8162-BF662690392E}" type="datetime1">
              <a:rPr lang="en-US" smtClean="0"/>
              <a:t>9/20/2023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40596" y="6583680"/>
            <a:ext cx="5507719" cy="274320"/>
          </a:xfrm>
          <a:prstGeom prst="rect">
            <a:avLst/>
          </a:prstGeom>
        </p:spPr>
        <p:txBody>
          <a:bodyPr vert="horz" lIns="45720" rIns="45720" bIns="0" rtlCol="0" anchor="b"/>
          <a:lstStyle>
            <a:lvl1pPr algn="l" eaLnBrk="1" latinLnBrk="0" hangingPunct="1">
              <a:defRPr kumimoji="0" sz="900">
                <a:solidFill>
                  <a:schemeClr val="tx1">
                    <a:tint val="95000"/>
                  </a:schemeClr>
                </a:solidFill>
                <a:latin typeface="Calibri" pitchFamily="34" charset="0"/>
                <a:cs typeface="Calibri" pitchFamily="34" charset="0"/>
              </a:defRPr>
            </a:lvl1pPr>
            <a:extLst/>
          </a:lstStyle>
          <a:p>
            <a:r>
              <a:rPr lang="en-US"/>
              <a:t>Jure Leskovec, Stanford CS246: Mining Massive Datasets, http://cs246.stanford.edu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04396" y="6583680"/>
            <a:ext cx="733864" cy="274320"/>
          </a:xfrm>
          <a:prstGeom prst="rect">
            <a:avLst/>
          </a:prstGeom>
        </p:spPr>
        <p:txBody>
          <a:bodyPr vert="horz" bIns="0" rtlCol="0" anchor="b"/>
          <a:lstStyle>
            <a:lvl1pPr algn="r" eaLnBrk="1" latinLnBrk="0" hangingPunct="1">
              <a:defRPr kumimoji="0" sz="900">
                <a:solidFill>
                  <a:schemeClr val="tx1">
                    <a:tint val="95000"/>
                  </a:schemeClr>
                </a:solidFill>
                <a:latin typeface="Calibri" pitchFamily="34" charset="0"/>
                <a:cs typeface="Calibri" pitchFamily="34" charset="0"/>
              </a:defRPr>
            </a:lvl1pPr>
            <a:extLst/>
          </a:lstStyle>
          <a:p>
            <a:fld id="{19B12225-5612-419B-A8D5-4B8EEE4C217E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5" r:id="rId12"/>
    <p:sldLayoutId id="2147483677" r:id="rId13"/>
  </p:sldLayoutIdLst>
  <p:hf hdr="0"/>
  <p:txStyles>
    <p:titleStyle>
      <a:lvl1pPr algn="l" rtl="0" eaLnBrk="1" latinLnBrk="0" hangingPunct="1">
        <a:spcBef>
          <a:spcPct val="0"/>
        </a:spcBef>
        <a:buNone/>
        <a:defRPr kumimoji="0" sz="4500" b="1" kern="1200">
          <a:solidFill>
            <a:schemeClr val="accent1">
              <a:satMod val="150000"/>
            </a:schemeClr>
          </a:solidFill>
          <a:effectLst/>
          <a:latin typeface="+mj-lt"/>
          <a:ea typeface="+mj-ea"/>
          <a:cs typeface="+mj-cs"/>
        </a:defRPr>
      </a:lvl1pPr>
      <a:extLst/>
    </p:titleStyle>
    <p:bodyStyle>
      <a:lvl1pPr marL="438912" indent="-320040" algn="l" rtl="0" eaLnBrk="1" latinLnBrk="0" hangingPunct="1">
        <a:spcBef>
          <a:spcPts val="0"/>
        </a:spcBef>
        <a:buClr>
          <a:schemeClr val="accent1"/>
        </a:buClr>
        <a:buSzPct val="80000"/>
        <a:buFont typeface="Wingdings 2"/>
        <a:buChar char=""/>
        <a:defRPr kumimoji="0" sz="3200" kern="1200">
          <a:solidFill>
            <a:schemeClr val="tx1"/>
          </a:solidFill>
          <a:latin typeface="Calibri" pitchFamily="34" charset="0"/>
          <a:ea typeface="+mn-ea"/>
          <a:cs typeface="Calibri" pitchFamily="34" charset="0"/>
        </a:defRPr>
      </a:lvl1pPr>
      <a:lvl2pPr marL="731520" indent="-274320" algn="l" rtl="0" eaLnBrk="1" latinLnBrk="0" hangingPunct="1">
        <a:spcBef>
          <a:spcPct val="20000"/>
        </a:spcBef>
        <a:buClr>
          <a:schemeClr val="accent2"/>
        </a:buClr>
        <a:buSzPct val="100000"/>
        <a:buFont typeface="Wingdings" pitchFamily="2" charset="2"/>
        <a:buChar char="§"/>
        <a:defRPr kumimoji="0" sz="2800" kern="1200">
          <a:solidFill>
            <a:schemeClr val="tx1"/>
          </a:solidFill>
          <a:latin typeface="Calibri" pitchFamily="34" charset="0"/>
          <a:ea typeface="+mn-ea"/>
          <a:cs typeface="Calibri" pitchFamily="34" charset="0"/>
        </a:defRPr>
      </a:lvl2pPr>
      <a:lvl3pPr marL="996696" indent="-228600" algn="l" rtl="0" eaLnBrk="1" latinLnBrk="0" hangingPunct="1">
        <a:spcBef>
          <a:spcPct val="20000"/>
        </a:spcBef>
        <a:buClr>
          <a:schemeClr val="accent3"/>
        </a:buClr>
        <a:buSzPct val="100000"/>
        <a:buFont typeface="Wingdings" pitchFamily="2" charset="2"/>
        <a:buChar char="§"/>
        <a:defRPr kumimoji="0" sz="2400" kern="1200">
          <a:solidFill>
            <a:schemeClr val="tx1"/>
          </a:solidFill>
          <a:latin typeface="Calibri" pitchFamily="34" charset="0"/>
          <a:ea typeface="+mn-ea"/>
          <a:cs typeface="Calibri" pitchFamily="34" charset="0"/>
        </a:defRPr>
      </a:lvl3pPr>
      <a:lvl4pPr marL="1216152" indent="-182880" algn="l" rtl="0" eaLnBrk="1" latinLnBrk="0" hangingPunct="1">
        <a:spcBef>
          <a:spcPct val="20000"/>
        </a:spcBef>
        <a:buClr>
          <a:schemeClr val="accent4"/>
        </a:buClr>
        <a:buSzPct val="100000"/>
        <a:buFont typeface="Wingdings" pitchFamily="2" charset="2"/>
        <a:buChar char="§"/>
        <a:defRPr kumimoji="0" sz="2000" kern="1200">
          <a:solidFill>
            <a:schemeClr val="tx1"/>
          </a:solidFill>
          <a:latin typeface="Calibri" pitchFamily="34" charset="0"/>
          <a:ea typeface="+mn-ea"/>
          <a:cs typeface="Calibri" pitchFamily="34" charset="0"/>
        </a:defRPr>
      </a:lvl4pPr>
      <a:lvl5pPr marL="1426464" indent="-182880" algn="l" rtl="0" eaLnBrk="1" latinLnBrk="0" hangingPunct="1">
        <a:spcBef>
          <a:spcPct val="20000"/>
        </a:spcBef>
        <a:buClr>
          <a:schemeClr val="accent5"/>
        </a:buClr>
        <a:buSzPct val="100000"/>
        <a:buFont typeface="Wingdings" pitchFamily="2" charset="2"/>
        <a:buChar char="§"/>
        <a:defRPr kumimoji="0" lang="en-US" sz="2000" kern="1200" smtClean="0">
          <a:solidFill>
            <a:schemeClr val="tx1"/>
          </a:solidFill>
          <a:latin typeface="Calibri" pitchFamily="34" charset="0"/>
          <a:ea typeface="+mn-ea"/>
          <a:cs typeface="Calibri" pitchFamily="34" charset="0"/>
        </a:defRPr>
      </a:lvl5pPr>
      <a:lvl6pPr marL="1627632" indent="-182880" algn="l" rtl="0" eaLnBrk="1" latinLnBrk="0" hangingPunct="1">
        <a:spcBef>
          <a:spcPct val="20000"/>
        </a:spcBef>
        <a:buClr>
          <a:schemeClr val="accent6"/>
        </a:buClr>
        <a:buSzPct val="100000"/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ct val="20000"/>
        </a:spcBef>
        <a:buClr>
          <a:schemeClr val="accent1"/>
        </a:buClr>
        <a:buSzPct val="100000"/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ct val="20000"/>
        </a:spcBef>
        <a:buClr>
          <a:schemeClr val="accent2"/>
        </a:buClr>
        <a:buFont typeface="Wingdings 2" pitchFamily="18" charset="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231136" indent="-182880" algn="l" rtl="0" eaLnBrk="1" latinLnBrk="0" hangingPunct="1">
        <a:spcBef>
          <a:spcPct val="20000"/>
        </a:spcBef>
        <a:buClr>
          <a:schemeClr val="accent3"/>
        </a:buClr>
        <a:buFont typeface="Wingdings 2" pitchFamily="18" charset="2"/>
        <a:buChar char="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Shh0RO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1447800"/>
            <a:ext cx="8610600" cy="3581400"/>
          </a:xfrm>
        </p:spPr>
        <p:txBody>
          <a:bodyPr anchor="b">
            <a:normAutofit/>
          </a:bodyPr>
          <a:lstStyle/>
          <a:p>
            <a:r>
              <a:rPr lang="en-US" sz="4800" dirty="0" smtClean="0"/>
              <a:t>Introduction to the Distributed Platforms &amp; MapReduce</a:t>
            </a:r>
            <a:endParaRPr lang="en-US" sz="4800" dirty="0"/>
          </a:p>
        </p:txBody>
      </p:sp>
      <p:sp>
        <p:nvSpPr>
          <p:cNvPr id="7" name="TextBox 6"/>
          <p:cNvSpPr txBox="1"/>
          <p:nvPr/>
        </p:nvSpPr>
        <p:spPr>
          <a:xfrm>
            <a:off x="762000" y="5257800"/>
            <a:ext cx="6705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Slides modified from CS246</a:t>
            </a:r>
            <a:r>
              <a:rPr lang="en-US" sz="2400" dirty="0"/>
              <a:t>: Mining Massive Datasets</a:t>
            </a:r>
          </a:p>
          <a:p>
            <a:r>
              <a:rPr lang="en-US" sz="2400" dirty="0"/>
              <a:t>Jure Leskovec, </a:t>
            </a:r>
            <a:r>
              <a:rPr lang="en-US" sz="2000" dirty="0"/>
              <a:t>Stanford </a:t>
            </a:r>
            <a:r>
              <a:rPr lang="en-US" sz="2000" dirty="0" smtClean="0"/>
              <a:t>University</a:t>
            </a:r>
            <a:endParaRPr lang="en-US" sz="2000" dirty="0"/>
          </a:p>
        </p:txBody>
      </p:sp>
      <p:pic>
        <p:nvPicPr>
          <p:cNvPr id="5" name="Picture 6" descr="http://asia.stanford.edu/images/StanfordSealSmall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452360" y="5166360"/>
            <a:ext cx="1691640" cy="1691640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Where the rubber meets the road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Concurrency is difficult to reason about</a:t>
            </a:r>
          </a:p>
          <a:p>
            <a:r>
              <a:rPr lang="en-US" dirty="0" smtClean="0"/>
              <a:t>Concurrency is even more difficult to reason about</a:t>
            </a:r>
          </a:p>
          <a:p>
            <a:pPr lvl="1"/>
            <a:r>
              <a:rPr lang="en-US" dirty="0" smtClean="0"/>
              <a:t>At the scale of datacenters and across datacenters</a:t>
            </a:r>
          </a:p>
          <a:p>
            <a:pPr lvl="1"/>
            <a:r>
              <a:rPr lang="en-US" dirty="0" smtClean="0"/>
              <a:t>In the presence of failures</a:t>
            </a:r>
          </a:p>
          <a:p>
            <a:pPr lvl="1"/>
            <a:r>
              <a:rPr lang="en-US" dirty="0" smtClean="0"/>
              <a:t>In terms of multiple interacting services</a:t>
            </a:r>
          </a:p>
          <a:p>
            <a:r>
              <a:rPr lang="en-US" dirty="0" smtClean="0"/>
              <a:t>Not to mention debugging…</a:t>
            </a:r>
          </a:p>
          <a:p>
            <a:pPr eaLnBrk="1" hangingPunct="1"/>
            <a:r>
              <a:rPr lang="en-US" dirty="0" smtClean="0"/>
              <a:t>The reality:</a:t>
            </a:r>
          </a:p>
          <a:p>
            <a:pPr lvl="1" eaLnBrk="1" hangingPunct="1"/>
            <a:r>
              <a:rPr lang="en-US" dirty="0" smtClean="0"/>
              <a:t>Lots of one-off solutions, custom code</a:t>
            </a:r>
          </a:p>
          <a:p>
            <a:pPr lvl="1" eaLnBrk="1" hangingPunct="1"/>
            <a:r>
              <a:rPr lang="en-US" dirty="0" smtClean="0"/>
              <a:t>Write your own dedicated library, then program with it</a:t>
            </a:r>
          </a:p>
          <a:p>
            <a:pPr lvl="1" eaLnBrk="1" hangingPunct="1"/>
            <a:r>
              <a:rPr lang="en-US" dirty="0" smtClean="0"/>
              <a:t>Burden on the programmer to explicitly manage everything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4472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“Big Ideas”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Scale “</a:t>
            </a:r>
            <a:r>
              <a:rPr lang="en-US" dirty="0" smtClean="0">
                <a:solidFill>
                  <a:srgbClr val="FF0000"/>
                </a:solidFill>
              </a:rPr>
              <a:t>out</a:t>
            </a:r>
            <a:r>
              <a:rPr lang="en-US" dirty="0" smtClean="0"/>
              <a:t>”, not “up”</a:t>
            </a:r>
          </a:p>
          <a:p>
            <a:pPr lvl="1"/>
            <a:r>
              <a:rPr lang="en-US" dirty="0" smtClean="0"/>
              <a:t>Limits of SMP and large shared-memory machines</a:t>
            </a:r>
          </a:p>
          <a:p>
            <a:r>
              <a:rPr lang="en-US" dirty="0" smtClean="0"/>
              <a:t>Move processing to the data</a:t>
            </a:r>
          </a:p>
          <a:p>
            <a:pPr lvl="1"/>
            <a:r>
              <a:rPr lang="en-US" dirty="0" smtClean="0"/>
              <a:t>Cluster has limited bandwidth</a:t>
            </a:r>
          </a:p>
          <a:p>
            <a:r>
              <a:rPr lang="en-US" dirty="0" smtClean="0"/>
              <a:t>Process data sequentially, avoid random access</a:t>
            </a:r>
          </a:p>
          <a:p>
            <a:pPr lvl="1"/>
            <a:r>
              <a:rPr lang="en-US" dirty="0" smtClean="0"/>
              <a:t>Seeks are expensive, disk throughput is reasonable</a:t>
            </a:r>
          </a:p>
          <a:p>
            <a:r>
              <a:rPr lang="en-US" dirty="0" smtClean="0"/>
              <a:t>Seamless scalability</a:t>
            </a:r>
          </a:p>
          <a:p>
            <a:pPr lvl="1"/>
            <a:r>
              <a:rPr lang="en-US" dirty="0" smtClean="0"/>
              <a:t>From the mythical man-month to the tradable machine-hour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6685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Scaling “up” vs. “out”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 single machine is large enough</a:t>
            </a:r>
          </a:p>
          <a:p>
            <a:pPr lvl="1"/>
            <a:r>
              <a:rPr lang="en-US" dirty="0" smtClean="0"/>
              <a:t>Smaller </a:t>
            </a:r>
            <a:r>
              <a:rPr lang="en-US" dirty="0"/>
              <a:t>cluster of </a:t>
            </a:r>
            <a:r>
              <a:rPr lang="en-US" dirty="0" smtClean="0"/>
              <a:t>large SMP </a:t>
            </a:r>
            <a:r>
              <a:rPr lang="en-US" dirty="0"/>
              <a:t>machines vs. larger cluster of commodity </a:t>
            </a:r>
            <a:r>
              <a:rPr lang="en-US" dirty="0" smtClean="0"/>
              <a:t>machines (e.g., 16 </a:t>
            </a:r>
            <a:r>
              <a:rPr lang="en-US" dirty="0"/>
              <a:t>128-core machines vs. 128 </a:t>
            </a:r>
            <a:r>
              <a:rPr lang="en-US" dirty="0" smtClean="0"/>
              <a:t>16-</a:t>
            </a:r>
            <a:r>
              <a:rPr lang="en-US" dirty="0"/>
              <a:t>core </a:t>
            </a:r>
            <a:r>
              <a:rPr lang="en-US" dirty="0" smtClean="0"/>
              <a:t>machines)</a:t>
            </a:r>
            <a:endParaRPr lang="en-US" dirty="0"/>
          </a:p>
          <a:p>
            <a:r>
              <a:rPr lang="en-US" dirty="0" smtClean="0"/>
              <a:t>Nodes need to talk to each other!</a:t>
            </a:r>
          </a:p>
          <a:p>
            <a:pPr lvl="1"/>
            <a:r>
              <a:rPr lang="en-US" dirty="0" smtClean="0"/>
              <a:t>Intra-node latencies: ~100 </a:t>
            </a:r>
            <a:r>
              <a:rPr lang="en-US" dirty="0" smtClean="0">
                <a:sym typeface="Symbol"/>
              </a:rPr>
              <a:t>ns</a:t>
            </a:r>
          </a:p>
          <a:p>
            <a:pPr lvl="1"/>
            <a:r>
              <a:rPr lang="en-US" dirty="0" smtClean="0"/>
              <a:t>Inter-node latencies: ~100 </a:t>
            </a:r>
            <a:r>
              <a:rPr lang="en-US" dirty="0" smtClean="0">
                <a:sym typeface="Symbol"/>
              </a:rPr>
              <a:t>s</a:t>
            </a:r>
          </a:p>
        </p:txBody>
      </p:sp>
    </p:spTree>
    <p:extLst>
      <p:ext uri="{BB962C8B-B14F-4D97-AF65-F5344CB8AC3E}">
        <p14:creationId xmlns:p14="http://schemas.microsoft.com/office/powerpoint/2010/main" val="1650392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Distributed Computing for Data Mining</a:t>
            </a:r>
          </a:p>
        </p:txBody>
      </p:sp>
      <p:sp>
        <p:nvSpPr>
          <p:cNvPr id="8" name="Subtitle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777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Single Node Architecture</a:t>
            </a:r>
            <a:endParaRPr lang="en-US" dirty="0"/>
          </a:p>
        </p:txBody>
      </p:sp>
      <p:sp>
        <p:nvSpPr>
          <p:cNvPr id="51204" name="Rectangle 4"/>
          <p:cNvSpPr>
            <a:spLocks noChangeArrowheads="1"/>
          </p:cNvSpPr>
          <p:nvPr/>
        </p:nvSpPr>
        <p:spPr bwMode="auto">
          <a:xfrm>
            <a:off x="1905000" y="3505200"/>
            <a:ext cx="1447800" cy="838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b="1"/>
              <a:t>Memory</a:t>
            </a:r>
          </a:p>
        </p:txBody>
      </p:sp>
      <p:sp>
        <p:nvSpPr>
          <p:cNvPr id="51206" name="AutoShape 6"/>
          <p:cNvSpPr>
            <a:spLocks noChangeArrowheads="1"/>
          </p:cNvSpPr>
          <p:nvPr/>
        </p:nvSpPr>
        <p:spPr bwMode="auto">
          <a:xfrm>
            <a:off x="1905000" y="4648200"/>
            <a:ext cx="1524000" cy="914400"/>
          </a:xfrm>
          <a:prstGeom prst="can">
            <a:avLst>
              <a:gd name="adj" fmla="val 25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b="1"/>
              <a:t>Disk</a:t>
            </a:r>
          </a:p>
        </p:txBody>
      </p:sp>
      <p:sp>
        <p:nvSpPr>
          <p:cNvPr id="51207" name="Rectangle 7"/>
          <p:cNvSpPr>
            <a:spLocks noChangeArrowheads="1"/>
          </p:cNvSpPr>
          <p:nvPr/>
        </p:nvSpPr>
        <p:spPr bwMode="auto">
          <a:xfrm>
            <a:off x="1905000" y="2743200"/>
            <a:ext cx="1447800" cy="609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b="1"/>
              <a:t>CPU</a:t>
            </a:r>
          </a:p>
        </p:txBody>
      </p:sp>
      <p:sp>
        <p:nvSpPr>
          <p:cNvPr id="51208" name="Rectangle 8"/>
          <p:cNvSpPr>
            <a:spLocks noChangeArrowheads="1"/>
          </p:cNvSpPr>
          <p:nvPr/>
        </p:nvSpPr>
        <p:spPr bwMode="auto">
          <a:xfrm>
            <a:off x="1447800" y="2438400"/>
            <a:ext cx="2362200" cy="3429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1210" name="Text Box 10"/>
          <p:cNvSpPr txBox="1">
            <a:spLocks noChangeArrowheads="1"/>
          </p:cNvSpPr>
          <p:nvPr/>
        </p:nvSpPr>
        <p:spPr bwMode="auto">
          <a:xfrm>
            <a:off x="4175125" y="3232150"/>
            <a:ext cx="394582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008000"/>
                </a:solidFill>
              </a:rPr>
              <a:t>Machine Learning, Statistics</a:t>
            </a:r>
          </a:p>
        </p:txBody>
      </p:sp>
      <p:sp>
        <p:nvSpPr>
          <p:cNvPr id="51211" name="Text Box 11"/>
          <p:cNvSpPr txBox="1">
            <a:spLocks noChangeArrowheads="1"/>
          </p:cNvSpPr>
          <p:nvPr/>
        </p:nvSpPr>
        <p:spPr bwMode="auto">
          <a:xfrm>
            <a:off x="4251325" y="4451350"/>
            <a:ext cx="328327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 b="1">
                <a:solidFill>
                  <a:srgbClr val="008000"/>
                </a:solidFill>
              </a:rPr>
              <a:t>“Classical” Data Mining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J. Leskovec, A. Rajaraman, J. Ullman: Mining of Massive Datasets, http://www.mmds.org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79995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512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06" grpId="0" animBg="1"/>
      <p:bldP spid="51208" grpId="0" animBg="1"/>
      <p:bldP spid="51210" grpId="0"/>
      <p:bldP spid="5121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Motivation: Google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20+ billion web pages x 20KB = 400+ TB</a:t>
            </a:r>
          </a:p>
          <a:p>
            <a:r>
              <a:rPr lang="en-US" dirty="0" smtClean="0"/>
              <a:t>1 computer reads 30-35 MB/sec from disk</a:t>
            </a:r>
          </a:p>
          <a:p>
            <a:pPr lvl="1"/>
            <a:r>
              <a:rPr lang="en-US" dirty="0" smtClean="0"/>
              <a:t>~4 months to read the web</a:t>
            </a:r>
          </a:p>
          <a:p>
            <a:r>
              <a:rPr lang="en-US" dirty="0" smtClean="0"/>
              <a:t>~1,000 hard drives to store the web</a:t>
            </a:r>
          </a:p>
          <a:p>
            <a:r>
              <a:rPr lang="en-US" dirty="0" smtClean="0">
                <a:solidFill>
                  <a:srgbClr val="D60093"/>
                </a:solidFill>
              </a:rPr>
              <a:t>Takes even more to </a:t>
            </a:r>
            <a:r>
              <a:rPr lang="en-US" b="1" dirty="0" smtClean="0">
                <a:solidFill>
                  <a:srgbClr val="D60093"/>
                </a:solidFill>
              </a:rPr>
              <a:t>do</a:t>
            </a:r>
            <a:r>
              <a:rPr lang="en-US" dirty="0" smtClean="0">
                <a:solidFill>
                  <a:srgbClr val="D60093"/>
                </a:solidFill>
              </a:rPr>
              <a:t> something useful </a:t>
            </a:r>
            <a:br>
              <a:rPr lang="en-US" dirty="0" smtClean="0">
                <a:solidFill>
                  <a:srgbClr val="D60093"/>
                </a:solidFill>
              </a:rPr>
            </a:br>
            <a:r>
              <a:rPr lang="en-US" dirty="0" smtClean="0">
                <a:solidFill>
                  <a:srgbClr val="D60093"/>
                </a:solidFill>
              </a:rPr>
              <a:t>with the data!</a:t>
            </a:r>
          </a:p>
          <a:p>
            <a:r>
              <a:rPr lang="en-US" b="1" dirty="0" smtClean="0">
                <a:solidFill>
                  <a:srgbClr val="008000"/>
                </a:solidFill>
              </a:rPr>
              <a:t>Today, a standard </a:t>
            </a:r>
            <a:r>
              <a:rPr lang="en-US" b="1" dirty="0">
                <a:solidFill>
                  <a:srgbClr val="008000"/>
                </a:solidFill>
              </a:rPr>
              <a:t>architecture </a:t>
            </a:r>
            <a:r>
              <a:rPr lang="en-US" b="1" dirty="0" smtClean="0">
                <a:solidFill>
                  <a:srgbClr val="008000"/>
                </a:solidFill>
              </a:rPr>
              <a:t>for such problems is emerging</a:t>
            </a:r>
            <a:r>
              <a:rPr lang="en-US" b="1" dirty="0">
                <a:solidFill>
                  <a:srgbClr val="008000"/>
                </a:solidFill>
              </a:rPr>
              <a:t>:</a:t>
            </a:r>
          </a:p>
          <a:p>
            <a:pPr lvl="1"/>
            <a:r>
              <a:rPr lang="en-US" dirty="0"/>
              <a:t>Cluster of commodity Linux nodes</a:t>
            </a:r>
          </a:p>
          <a:p>
            <a:pPr lvl="1"/>
            <a:r>
              <a:rPr lang="en-US" dirty="0" smtClean="0"/>
              <a:t>Commodity network (</a:t>
            </a:r>
            <a:r>
              <a:rPr lang="en-US" dirty="0" err="1" smtClean="0"/>
              <a:t>ethernet</a:t>
            </a:r>
            <a:r>
              <a:rPr lang="en-US" dirty="0" smtClean="0"/>
              <a:t>) to connect them</a:t>
            </a:r>
            <a:endParaRPr lang="en-US" dirty="0">
              <a:solidFill>
                <a:schemeClr val="accent3"/>
              </a:solidFill>
            </a:endParaRPr>
          </a:p>
          <a:p>
            <a:endParaRPr lang="en-US" dirty="0" smtClean="0">
              <a:solidFill>
                <a:schemeClr val="accent3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J. Leskovec, A. Rajaraman, J. Ullman: Mining of Massive Datasets, http://www.mmds.org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642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Cluster Architecture</a:t>
            </a:r>
          </a:p>
        </p:txBody>
      </p:sp>
      <p:grpSp>
        <p:nvGrpSpPr>
          <p:cNvPr id="2" name="Group 8"/>
          <p:cNvGrpSpPr>
            <a:grpSpLocks/>
          </p:cNvGrpSpPr>
          <p:nvPr/>
        </p:nvGrpSpPr>
        <p:grpSpPr bwMode="auto">
          <a:xfrm>
            <a:off x="990600" y="3733800"/>
            <a:ext cx="1295400" cy="1828800"/>
            <a:chOff x="912" y="1536"/>
            <a:chExt cx="1488" cy="2160"/>
          </a:xfrm>
        </p:grpSpPr>
        <p:sp>
          <p:nvSpPr>
            <p:cNvPr id="52228" name="Rectangle 4"/>
            <p:cNvSpPr>
              <a:spLocks noChangeArrowheads="1"/>
            </p:cNvSpPr>
            <p:nvPr/>
          </p:nvSpPr>
          <p:spPr bwMode="auto">
            <a:xfrm>
              <a:off x="1200" y="2208"/>
              <a:ext cx="912" cy="52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/>
                <a:t>Mem</a:t>
              </a:r>
            </a:p>
          </p:txBody>
        </p:sp>
        <p:sp>
          <p:nvSpPr>
            <p:cNvPr id="52229" name="AutoShape 5"/>
            <p:cNvSpPr>
              <a:spLocks noChangeArrowheads="1"/>
            </p:cNvSpPr>
            <p:nvPr/>
          </p:nvSpPr>
          <p:spPr bwMode="auto">
            <a:xfrm>
              <a:off x="1200" y="2928"/>
              <a:ext cx="960" cy="576"/>
            </a:xfrm>
            <a:prstGeom prst="can">
              <a:avLst>
                <a:gd name="adj" fmla="val 25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/>
                <a:t>Disk</a:t>
              </a:r>
            </a:p>
          </p:txBody>
        </p:sp>
        <p:sp>
          <p:nvSpPr>
            <p:cNvPr id="52230" name="Rectangle 6"/>
            <p:cNvSpPr>
              <a:spLocks noChangeArrowheads="1"/>
            </p:cNvSpPr>
            <p:nvPr/>
          </p:nvSpPr>
          <p:spPr bwMode="auto">
            <a:xfrm>
              <a:off x="1200" y="1728"/>
              <a:ext cx="912" cy="38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/>
                <a:t>CPU</a:t>
              </a:r>
            </a:p>
          </p:txBody>
        </p:sp>
        <p:sp>
          <p:nvSpPr>
            <p:cNvPr id="52231" name="Rectangle 7"/>
            <p:cNvSpPr>
              <a:spLocks noChangeArrowheads="1"/>
            </p:cNvSpPr>
            <p:nvPr/>
          </p:nvSpPr>
          <p:spPr bwMode="auto">
            <a:xfrm>
              <a:off x="912" y="1536"/>
              <a:ext cx="1488" cy="216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" name="Group 14"/>
          <p:cNvGrpSpPr>
            <a:grpSpLocks/>
          </p:cNvGrpSpPr>
          <p:nvPr/>
        </p:nvGrpSpPr>
        <p:grpSpPr bwMode="auto">
          <a:xfrm>
            <a:off x="3276600" y="3733800"/>
            <a:ext cx="1295400" cy="1828800"/>
            <a:chOff x="912" y="1536"/>
            <a:chExt cx="1488" cy="2160"/>
          </a:xfrm>
        </p:grpSpPr>
        <p:sp>
          <p:nvSpPr>
            <p:cNvPr id="52239" name="Rectangle 15"/>
            <p:cNvSpPr>
              <a:spLocks noChangeArrowheads="1"/>
            </p:cNvSpPr>
            <p:nvPr/>
          </p:nvSpPr>
          <p:spPr bwMode="auto">
            <a:xfrm>
              <a:off x="1200" y="2208"/>
              <a:ext cx="912" cy="52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/>
                <a:t>Mem</a:t>
              </a:r>
            </a:p>
          </p:txBody>
        </p:sp>
        <p:sp>
          <p:nvSpPr>
            <p:cNvPr id="52240" name="AutoShape 16"/>
            <p:cNvSpPr>
              <a:spLocks noChangeArrowheads="1"/>
            </p:cNvSpPr>
            <p:nvPr/>
          </p:nvSpPr>
          <p:spPr bwMode="auto">
            <a:xfrm>
              <a:off x="1200" y="2928"/>
              <a:ext cx="960" cy="576"/>
            </a:xfrm>
            <a:prstGeom prst="can">
              <a:avLst>
                <a:gd name="adj" fmla="val 25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/>
                <a:t>Disk</a:t>
              </a:r>
            </a:p>
          </p:txBody>
        </p:sp>
        <p:sp>
          <p:nvSpPr>
            <p:cNvPr id="52241" name="Rectangle 17"/>
            <p:cNvSpPr>
              <a:spLocks noChangeArrowheads="1"/>
            </p:cNvSpPr>
            <p:nvPr/>
          </p:nvSpPr>
          <p:spPr bwMode="auto">
            <a:xfrm>
              <a:off x="1200" y="1728"/>
              <a:ext cx="912" cy="38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/>
                <a:t>CPU</a:t>
              </a:r>
            </a:p>
          </p:txBody>
        </p:sp>
        <p:sp>
          <p:nvSpPr>
            <p:cNvPr id="52242" name="Rectangle 18"/>
            <p:cNvSpPr>
              <a:spLocks noChangeArrowheads="1"/>
            </p:cNvSpPr>
            <p:nvPr/>
          </p:nvSpPr>
          <p:spPr bwMode="auto">
            <a:xfrm>
              <a:off x="912" y="1536"/>
              <a:ext cx="1488" cy="216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52248" name="Text Box 24"/>
          <p:cNvSpPr txBox="1">
            <a:spLocks noChangeArrowheads="1"/>
          </p:cNvSpPr>
          <p:nvPr/>
        </p:nvSpPr>
        <p:spPr bwMode="auto">
          <a:xfrm>
            <a:off x="2438400" y="4267200"/>
            <a:ext cx="557213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800" b="1"/>
              <a:t>…</a:t>
            </a:r>
          </a:p>
        </p:txBody>
      </p:sp>
      <p:sp>
        <p:nvSpPr>
          <p:cNvPr id="52256" name="Rectangle 32"/>
          <p:cNvSpPr>
            <a:spLocks noChangeArrowheads="1"/>
          </p:cNvSpPr>
          <p:nvPr/>
        </p:nvSpPr>
        <p:spPr bwMode="auto">
          <a:xfrm>
            <a:off x="1981200" y="2819400"/>
            <a:ext cx="15240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/>
              <a:t>Switch</a:t>
            </a:r>
          </a:p>
        </p:txBody>
      </p:sp>
      <p:sp>
        <p:nvSpPr>
          <p:cNvPr id="52258" name="Line 34"/>
          <p:cNvSpPr>
            <a:spLocks noChangeShapeType="1"/>
          </p:cNvSpPr>
          <p:nvPr/>
        </p:nvSpPr>
        <p:spPr bwMode="auto">
          <a:xfrm flipH="1">
            <a:off x="1600200" y="3124200"/>
            <a:ext cx="6858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52260" name="Line 36"/>
          <p:cNvSpPr>
            <a:spLocks noChangeShapeType="1"/>
          </p:cNvSpPr>
          <p:nvPr/>
        </p:nvSpPr>
        <p:spPr bwMode="auto">
          <a:xfrm>
            <a:off x="3048000" y="3124200"/>
            <a:ext cx="7620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52261" name="Text Box 37"/>
          <p:cNvSpPr txBox="1">
            <a:spLocks noChangeArrowheads="1"/>
          </p:cNvSpPr>
          <p:nvPr/>
        </p:nvSpPr>
        <p:spPr bwMode="auto">
          <a:xfrm>
            <a:off x="914400" y="5715000"/>
            <a:ext cx="3863975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Each rack contains 16-64 nodes</a:t>
            </a:r>
          </a:p>
        </p:txBody>
      </p:sp>
      <p:grpSp>
        <p:nvGrpSpPr>
          <p:cNvPr id="4" name="Group 38"/>
          <p:cNvGrpSpPr>
            <a:grpSpLocks/>
          </p:cNvGrpSpPr>
          <p:nvPr/>
        </p:nvGrpSpPr>
        <p:grpSpPr bwMode="auto">
          <a:xfrm>
            <a:off x="4953000" y="3733800"/>
            <a:ext cx="1295400" cy="1828800"/>
            <a:chOff x="912" y="1536"/>
            <a:chExt cx="1488" cy="2160"/>
          </a:xfrm>
        </p:grpSpPr>
        <p:sp>
          <p:nvSpPr>
            <p:cNvPr id="52263" name="Rectangle 39"/>
            <p:cNvSpPr>
              <a:spLocks noChangeArrowheads="1"/>
            </p:cNvSpPr>
            <p:nvPr/>
          </p:nvSpPr>
          <p:spPr bwMode="auto">
            <a:xfrm>
              <a:off x="1200" y="2208"/>
              <a:ext cx="912" cy="52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/>
                <a:t>Mem</a:t>
              </a:r>
            </a:p>
          </p:txBody>
        </p:sp>
        <p:sp>
          <p:nvSpPr>
            <p:cNvPr id="52264" name="AutoShape 40"/>
            <p:cNvSpPr>
              <a:spLocks noChangeArrowheads="1"/>
            </p:cNvSpPr>
            <p:nvPr/>
          </p:nvSpPr>
          <p:spPr bwMode="auto">
            <a:xfrm>
              <a:off x="1200" y="2928"/>
              <a:ext cx="960" cy="576"/>
            </a:xfrm>
            <a:prstGeom prst="can">
              <a:avLst>
                <a:gd name="adj" fmla="val 25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/>
                <a:t>Disk</a:t>
              </a:r>
            </a:p>
          </p:txBody>
        </p:sp>
        <p:sp>
          <p:nvSpPr>
            <p:cNvPr id="52265" name="Rectangle 41"/>
            <p:cNvSpPr>
              <a:spLocks noChangeArrowheads="1"/>
            </p:cNvSpPr>
            <p:nvPr/>
          </p:nvSpPr>
          <p:spPr bwMode="auto">
            <a:xfrm>
              <a:off x="1200" y="1728"/>
              <a:ext cx="912" cy="38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/>
                <a:t>CPU</a:t>
              </a:r>
            </a:p>
          </p:txBody>
        </p:sp>
        <p:sp>
          <p:nvSpPr>
            <p:cNvPr id="52266" name="Rectangle 42"/>
            <p:cNvSpPr>
              <a:spLocks noChangeArrowheads="1"/>
            </p:cNvSpPr>
            <p:nvPr/>
          </p:nvSpPr>
          <p:spPr bwMode="auto">
            <a:xfrm>
              <a:off x="912" y="1536"/>
              <a:ext cx="1488" cy="216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5" name="Group 43"/>
          <p:cNvGrpSpPr>
            <a:grpSpLocks/>
          </p:cNvGrpSpPr>
          <p:nvPr/>
        </p:nvGrpSpPr>
        <p:grpSpPr bwMode="auto">
          <a:xfrm>
            <a:off x="7239000" y="3733800"/>
            <a:ext cx="1295400" cy="1828800"/>
            <a:chOff x="912" y="1536"/>
            <a:chExt cx="1488" cy="2160"/>
          </a:xfrm>
        </p:grpSpPr>
        <p:sp>
          <p:nvSpPr>
            <p:cNvPr id="52268" name="Rectangle 44"/>
            <p:cNvSpPr>
              <a:spLocks noChangeArrowheads="1"/>
            </p:cNvSpPr>
            <p:nvPr/>
          </p:nvSpPr>
          <p:spPr bwMode="auto">
            <a:xfrm>
              <a:off x="1200" y="2208"/>
              <a:ext cx="912" cy="52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/>
                <a:t>Mem</a:t>
              </a:r>
            </a:p>
          </p:txBody>
        </p:sp>
        <p:sp>
          <p:nvSpPr>
            <p:cNvPr id="52269" name="AutoShape 45"/>
            <p:cNvSpPr>
              <a:spLocks noChangeArrowheads="1"/>
            </p:cNvSpPr>
            <p:nvPr/>
          </p:nvSpPr>
          <p:spPr bwMode="auto">
            <a:xfrm>
              <a:off x="1200" y="2928"/>
              <a:ext cx="960" cy="576"/>
            </a:xfrm>
            <a:prstGeom prst="can">
              <a:avLst>
                <a:gd name="adj" fmla="val 25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/>
                <a:t>Disk</a:t>
              </a:r>
            </a:p>
          </p:txBody>
        </p:sp>
        <p:sp>
          <p:nvSpPr>
            <p:cNvPr id="52270" name="Rectangle 46"/>
            <p:cNvSpPr>
              <a:spLocks noChangeArrowheads="1"/>
            </p:cNvSpPr>
            <p:nvPr/>
          </p:nvSpPr>
          <p:spPr bwMode="auto">
            <a:xfrm>
              <a:off x="1200" y="1728"/>
              <a:ext cx="912" cy="38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/>
                <a:t>CPU</a:t>
              </a:r>
            </a:p>
          </p:txBody>
        </p:sp>
        <p:sp>
          <p:nvSpPr>
            <p:cNvPr id="52271" name="Rectangle 47"/>
            <p:cNvSpPr>
              <a:spLocks noChangeArrowheads="1"/>
            </p:cNvSpPr>
            <p:nvPr/>
          </p:nvSpPr>
          <p:spPr bwMode="auto">
            <a:xfrm>
              <a:off x="912" y="1536"/>
              <a:ext cx="1488" cy="216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52272" name="Text Box 48"/>
          <p:cNvSpPr txBox="1">
            <a:spLocks noChangeArrowheads="1"/>
          </p:cNvSpPr>
          <p:nvPr/>
        </p:nvSpPr>
        <p:spPr bwMode="auto">
          <a:xfrm>
            <a:off x="6400800" y="4267200"/>
            <a:ext cx="557213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800" b="1"/>
              <a:t>…</a:t>
            </a:r>
          </a:p>
        </p:txBody>
      </p:sp>
      <p:sp>
        <p:nvSpPr>
          <p:cNvPr id="52273" name="Rectangle 49"/>
          <p:cNvSpPr>
            <a:spLocks noChangeArrowheads="1"/>
          </p:cNvSpPr>
          <p:nvPr/>
        </p:nvSpPr>
        <p:spPr bwMode="auto">
          <a:xfrm>
            <a:off x="5943600" y="2819400"/>
            <a:ext cx="15240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/>
              <a:t>Switch</a:t>
            </a:r>
          </a:p>
        </p:txBody>
      </p:sp>
      <p:sp>
        <p:nvSpPr>
          <p:cNvPr id="52274" name="Line 50"/>
          <p:cNvSpPr>
            <a:spLocks noChangeShapeType="1"/>
          </p:cNvSpPr>
          <p:nvPr/>
        </p:nvSpPr>
        <p:spPr bwMode="auto">
          <a:xfrm flipH="1">
            <a:off x="5562600" y="3124200"/>
            <a:ext cx="6858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52275" name="Line 51"/>
          <p:cNvSpPr>
            <a:spLocks noChangeShapeType="1"/>
          </p:cNvSpPr>
          <p:nvPr/>
        </p:nvSpPr>
        <p:spPr bwMode="auto">
          <a:xfrm>
            <a:off x="7010400" y="3124200"/>
            <a:ext cx="7620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52276" name="Rectangle 52"/>
          <p:cNvSpPr>
            <a:spLocks noChangeArrowheads="1"/>
          </p:cNvSpPr>
          <p:nvPr/>
        </p:nvSpPr>
        <p:spPr bwMode="auto">
          <a:xfrm>
            <a:off x="3886200" y="1905000"/>
            <a:ext cx="15240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/>
              <a:t>Switch</a:t>
            </a:r>
          </a:p>
        </p:txBody>
      </p:sp>
      <p:sp>
        <p:nvSpPr>
          <p:cNvPr id="52277" name="Line 53"/>
          <p:cNvSpPr>
            <a:spLocks noChangeShapeType="1"/>
          </p:cNvSpPr>
          <p:nvPr/>
        </p:nvSpPr>
        <p:spPr bwMode="auto">
          <a:xfrm flipV="1">
            <a:off x="2667000" y="2209800"/>
            <a:ext cx="13716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52278" name="Line 54"/>
          <p:cNvSpPr>
            <a:spLocks noChangeShapeType="1"/>
          </p:cNvSpPr>
          <p:nvPr/>
        </p:nvSpPr>
        <p:spPr bwMode="auto">
          <a:xfrm>
            <a:off x="5105400" y="2209800"/>
            <a:ext cx="14478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52279" name="Text Box 55"/>
          <p:cNvSpPr txBox="1">
            <a:spLocks noChangeArrowheads="1"/>
          </p:cNvSpPr>
          <p:nvPr/>
        </p:nvSpPr>
        <p:spPr bwMode="auto">
          <a:xfrm>
            <a:off x="533400" y="1828800"/>
            <a:ext cx="2182813" cy="915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dirty="0"/>
              <a:t>1 </a:t>
            </a:r>
            <a:r>
              <a:rPr lang="en-US" dirty="0" err="1"/>
              <a:t>Gbps</a:t>
            </a:r>
            <a:r>
              <a:rPr lang="en-US" dirty="0"/>
              <a:t> between </a:t>
            </a:r>
          </a:p>
          <a:p>
            <a:r>
              <a:rPr lang="en-US" dirty="0"/>
              <a:t>any pair of nodes</a:t>
            </a:r>
          </a:p>
          <a:p>
            <a:r>
              <a:rPr lang="en-US" dirty="0"/>
              <a:t>in a rack</a:t>
            </a:r>
          </a:p>
        </p:txBody>
      </p:sp>
      <p:sp>
        <p:nvSpPr>
          <p:cNvPr id="52280" name="Text Box 56"/>
          <p:cNvSpPr txBox="1">
            <a:spLocks noChangeArrowheads="1"/>
          </p:cNvSpPr>
          <p:nvPr/>
        </p:nvSpPr>
        <p:spPr bwMode="auto">
          <a:xfrm>
            <a:off x="2895600" y="1447800"/>
            <a:ext cx="4308475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2-10 Gbps backbone between racks</a:t>
            </a:r>
          </a:p>
        </p:txBody>
      </p:sp>
      <p:sp>
        <p:nvSpPr>
          <p:cNvPr id="8" name="Rectangle 7"/>
          <p:cNvSpPr/>
          <p:nvPr/>
        </p:nvSpPr>
        <p:spPr>
          <a:xfrm>
            <a:off x="898063" y="6260068"/>
            <a:ext cx="81697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" pitchFamily="34" charset="0"/>
                <a:cs typeface="Arial" pitchFamily="34" charset="0"/>
              </a:rPr>
              <a:t>In 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2011 it was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guestimated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that Google had </a:t>
            </a:r>
            <a:r>
              <a:rPr lang="en-US" dirty="0">
                <a:latin typeface="Arial" pitchFamily="34" charset="0"/>
                <a:cs typeface="Arial" pitchFamily="34" charset="0"/>
              </a:rPr>
              <a:t>1M machines, </a:t>
            </a:r>
            <a:r>
              <a:rPr lang="en-US" dirty="0">
                <a:latin typeface="Arial" pitchFamily="34" charset="0"/>
                <a:cs typeface="Arial" pitchFamily="34" charset="0"/>
                <a:hlinkClick r:id="rId3"/>
              </a:rPr>
              <a:t>http://</a:t>
            </a:r>
            <a:r>
              <a:rPr lang="en-US" dirty="0" smtClean="0">
                <a:latin typeface="Arial" pitchFamily="34" charset="0"/>
                <a:cs typeface="Arial" pitchFamily="34" charset="0"/>
                <a:hlinkClick r:id="rId3"/>
              </a:rPr>
              <a:t>bit.ly/Shh0RO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J. Leskovec, A. Rajaraman, J. Ullman: Mining of Massive Datasets, http://www.mmds.org</a:t>
            </a:r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30071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272" grpId="0"/>
      <p:bldP spid="52273" grpId="0" animBg="1"/>
      <p:bldP spid="52274" grpId="0" animBg="1"/>
      <p:bldP spid="52275" grpId="0" animBg="1"/>
      <p:bldP spid="52276" grpId="0" animBg="1"/>
      <p:bldP spid="52277" grpId="0" animBg="1"/>
      <p:bldP spid="52278" grpId="0" animBg="1"/>
      <p:bldP spid="5228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Large-scale Computing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541020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0000FF"/>
                </a:solidFill>
              </a:rPr>
              <a:t>Large-scale computing</a:t>
            </a:r>
            <a:r>
              <a:rPr lang="en-US" dirty="0">
                <a:solidFill>
                  <a:srgbClr val="0000FF"/>
                </a:solidFill>
              </a:rPr>
              <a:t> for </a:t>
            </a:r>
            <a:r>
              <a:rPr lang="en-US" b="1" dirty="0">
                <a:solidFill>
                  <a:srgbClr val="0000FF"/>
                </a:solidFill>
              </a:rPr>
              <a:t>data mining </a:t>
            </a:r>
            <a:br>
              <a:rPr lang="en-US" b="1" dirty="0">
                <a:solidFill>
                  <a:srgbClr val="0000FF"/>
                </a:solidFill>
              </a:rPr>
            </a:br>
            <a:r>
              <a:rPr lang="en-US" dirty="0">
                <a:solidFill>
                  <a:srgbClr val="0000FF"/>
                </a:solidFill>
              </a:rPr>
              <a:t>problems on </a:t>
            </a:r>
            <a:r>
              <a:rPr lang="en-US" b="1" u="sng" dirty="0">
                <a:solidFill>
                  <a:srgbClr val="0000FF"/>
                </a:solidFill>
              </a:rPr>
              <a:t>commodity hardware</a:t>
            </a:r>
          </a:p>
          <a:p>
            <a:r>
              <a:rPr lang="en-US" b="1" dirty="0"/>
              <a:t>Challenges:</a:t>
            </a:r>
          </a:p>
          <a:p>
            <a:pPr lvl="1"/>
            <a:r>
              <a:rPr lang="en-US" b="1" dirty="0">
                <a:solidFill>
                  <a:srgbClr val="008000"/>
                </a:solidFill>
              </a:rPr>
              <a:t>How do you distribute computation?</a:t>
            </a:r>
          </a:p>
          <a:p>
            <a:pPr lvl="1"/>
            <a:r>
              <a:rPr lang="en-US" b="1" dirty="0">
                <a:solidFill>
                  <a:srgbClr val="008000"/>
                </a:solidFill>
              </a:rPr>
              <a:t>How can we make it easy to write distributed programs?</a:t>
            </a:r>
          </a:p>
          <a:p>
            <a:pPr lvl="1"/>
            <a:r>
              <a:rPr lang="en-US" b="1" dirty="0">
                <a:solidFill>
                  <a:srgbClr val="008000"/>
                </a:solidFill>
              </a:rPr>
              <a:t>Machines fail:</a:t>
            </a:r>
          </a:p>
          <a:p>
            <a:pPr lvl="2"/>
            <a:r>
              <a:rPr lang="en-US" dirty="0"/>
              <a:t>One server may stay up 3 years (1,000 days)</a:t>
            </a:r>
          </a:p>
          <a:p>
            <a:pPr lvl="2"/>
            <a:r>
              <a:rPr lang="en-US" dirty="0"/>
              <a:t>If you have 1,000 servers, expect to loose 1/day</a:t>
            </a:r>
          </a:p>
          <a:p>
            <a:pPr lvl="2"/>
            <a:r>
              <a:rPr lang="en-US" dirty="0"/>
              <a:t>With 1M machines 1,000 machines fail every day!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E94FC7-7ABF-1846-80B1-72A831931A9B}" type="datetime1">
              <a:rPr lang="en-US" smtClean="0"/>
              <a:t>9/20/2023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Jure Leskovec, Stanford CS246: Mining Massive Datasets, http://cs246.stanford.edu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702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Idea and a Solution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610600" cy="556260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008000"/>
                </a:solidFill>
              </a:rPr>
              <a:t>Issue:</a:t>
            </a:r>
            <a:r>
              <a:rPr lang="en-US" b="1" dirty="0"/>
              <a:t> </a:t>
            </a:r>
            <a:br>
              <a:rPr lang="en-US" b="1" dirty="0"/>
            </a:br>
            <a:r>
              <a:rPr lang="en-US" b="1" dirty="0"/>
              <a:t>Copying data over a network takes time</a:t>
            </a:r>
          </a:p>
          <a:p>
            <a:r>
              <a:rPr lang="en-US" b="1" dirty="0">
                <a:solidFill>
                  <a:srgbClr val="008000"/>
                </a:solidFill>
              </a:rPr>
              <a:t>Idea:</a:t>
            </a:r>
          </a:p>
          <a:p>
            <a:pPr lvl="1"/>
            <a:r>
              <a:rPr lang="en-US" dirty="0"/>
              <a:t>Bring computation to data</a:t>
            </a:r>
          </a:p>
          <a:p>
            <a:pPr lvl="1"/>
            <a:r>
              <a:rPr lang="en-US" dirty="0"/>
              <a:t>Store files multiple times for reliability</a:t>
            </a:r>
          </a:p>
          <a:p>
            <a:r>
              <a:rPr lang="en-US" b="1" dirty="0">
                <a:solidFill>
                  <a:srgbClr val="0000FF"/>
                </a:solidFill>
              </a:rPr>
              <a:t>Spark/Hadoop</a:t>
            </a:r>
            <a:r>
              <a:rPr lang="en-US" dirty="0">
                <a:solidFill>
                  <a:srgbClr val="0000FF"/>
                </a:solidFill>
              </a:rPr>
              <a:t> address these problems</a:t>
            </a:r>
          </a:p>
          <a:p>
            <a:pPr lvl="1"/>
            <a:r>
              <a:rPr lang="en-US" b="1" dirty="0">
                <a:solidFill>
                  <a:srgbClr val="D60093"/>
                </a:solidFill>
              </a:rPr>
              <a:t>Storage Infrastructure – File system</a:t>
            </a:r>
          </a:p>
          <a:p>
            <a:pPr lvl="2"/>
            <a:r>
              <a:rPr lang="en-US" dirty="0"/>
              <a:t>Google: GFS. </a:t>
            </a:r>
            <a:r>
              <a:rPr lang="en-US" dirty="0" err="1"/>
              <a:t>Hadoop</a:t>
            </a:r>
            <a:r>
              <a:rPr lang="en-US" dirty="0"/>
              <a:t>: HDFS</a:t>
            </a:r>
          </a:p>
          <a:p>
            <a:pPr lvl="1"/>
            <a:r>
              <a:rPr lang="en-US" b="1" dirty="0">
                <a:solidFill>
                  <a:srgbClr val="D60093"/>
                </a:solidFill>
              </a:rPr>
              <a:t>Programming model</a:t>
            </a:r>
          </a:p>
          <a:p>
            <a:pPr lvl="2"/>
            <a:r>
              <a:rPr lang="en-US" dirty="0"/>
              <a:t>MapReduce</a:t>
            </a:r>
          </a:p>
          <a:p>
            <a:pPr lvl="2"/>
            <a:r>
              <a:rPr lang="en-US" dirty="0"/>
              <a:t>Spark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A51CC-4A6E-C845-A233-FD8779583868}" type="datetime1">
              <a:rPr lang="en-US" smtClean="0"/>
              <a:t>9/20/2023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Jure Leskovec, Stanford CS246: Mining Massive Datasets, http://cs246.stanford.edu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817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Infrastructure</a:t>
            </a:r>
          </a:p>
        </p:txBody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FF0066"/>
                </a:solidFill>
              </a:rPr>
              <a:t>Problem:</a:t>
            </a:r>
          </a:p>
          <a:p>
            <a:pPr lvl="1"/>
            <a:r>
              <a:rPr lang="en-US" dirty="0"/>
              <a:t>If nodes fail, how to store data persistently? </a:t>
            </a:r>
          </a:p>
          <a:p>
            <a:r>
              <a:rPr lang="en-US" b="1" dirty="0">
                <a:solidFill>
                  <a:srgbClr val="008000"/>
                </a:solidFill>
              </a:rPr>
              <a:t>Answer:</a:t>
            </a:r>
          </a:p>
          <a:p>
            <a:pPr lvl="1"/>
            <a:r>
              <a:rPr lang="en-US" b="1" dirty="0">
                <a:solidFill>
                  <a:srgbClr val="0000FF"/>
                </a:solidFill>
              </a:rPr>
              <a:t>Distributed File System</a:t>
            </a:r>
          </a:p>
          <a:p>
            <a:pPr lvl="2"/>
            <a:r>
              <a:rPr lang="en-US" dirty="0"/>
              <a:t>Provides global file namespace</a:t>
            </a:r>
          </a:p>
          <a:p>
            <a:r>
              <a:rPr lang="en-US" b="1" dirty="0">
                <a:solidFill>
                  <a:srgbClr val="008000"/>
                </a:solidFill>
              </a:rPr>
              <a:t>Typical usage pattern:</a:t>
            </a:r>
          </a:p>
          <a:p>
            <a:pPr lvl="1"/>
            <a:r>
              <a:rPr lang="en-US" dirty="0"/>
              <a:t>Huge files (100s of GB to TB)</a:t>
            </a:r>
          </a:p>
          <a:p>
            <a:pPr lvl="1"/>
            <a:r>
              <a:rPr lang="en-US" dirty="0"/>
              <a:t>Data is rarely updated in place</a:t>
            </a:r>
          </a:p>
          <a:p>
            <a:pPr lvl="1"/>
            <a:r>
              <a:rPr lang="en-US" dirty="0"/>
              <a:t>Reads and appends are common</a:t>
            </a:r>
          </a:p>
          <a:p>
            <a:pPr>
              <a:buFont typeface="Wingdings" pitchFamily="2" charset="2"/>
              <a:buNone/>
            </a:pP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F973D-CF0C-844C-9425-8F5CBF8F3F97}" type="datetime1">
              <a:rPr lang="en-US" smtClean="0"/>
              <a:t>9/20/2023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Jure Leskovec, Stanford CS246: Mining Massive Datasets, http://cs246.stanford.edu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00248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8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283" grpId="0" uiExpand="1" build="p" bldLvl="2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Outline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Motivation</a:t>
            </a:r>
          </a:p>
          <a:p>
            <a:pPr lvl="1"/>
            <a:r>
              <a:rPr lang="en-US" altLang="zh-TW" dirty="0"/>
              <a:t>Why </a:t>
            </a:r>
            <a:r>
              <a:rPr lang="en-US" altLang="zh-TW" dirty="0" smtClean="0"/>
              <a:t>distribution</a:t>
            </a:r>
            <a:r>
              <a:rPr lang="en-US" altLang="zh-TW" dirty="0"/>
              <a:t>?</a:t>
            </a:r>
          </a:p>
          <a:p>
            <a:r>
              <a:rPr lang="en-US" altLang="zh-TW" dirty="0"/>
              <a:t>Distributed </a:t>
            </a:r>
            <a:r>
              <a:rPr lang="en-US" altLang="zh-TW" dirty="0" smtClean="0"/>
              <a:t>computing </a:t>
            </a:r>
            <a:r>
              <a:rPr lang="en-US" altLang="zh-TW" dirty="0"/>
              <a:t>for </a:t>
            </a:r>
            <a:r>
              <a:rPr lang="en-US" altLang="zh-TW" dirty="0" smtClean="0"/>
              <a:t>data </a:t>
            </a:r>
            <a:r>
              <a:rPr lang="en-US" altLang="zh-TW" dirty="0"/>
              <a:t>m</a:t>
            </a:r>
            <a:r>
              <a:rPr lang="en-US" altLang="zh-TW" dirty="0" smtClean="0"/>
              <a:t>ining</a:t>
            </a:r>
            <a:endParaRPr lang="en-US" altLang="zh-TW" dirty="0"/>
          </a:p>
          <a:p>
            <a:pPr lvl="1"/>
            <a:r>
              <a:rPr lang="en-US" altLang="zh-TW" dirty="0"/>
              <a:t>Scalability</a:t>
            </a:r>
          </a:p>
          <a:p>
            <a:r>
              <a:rPr lang="en-US" altLang="zh-TW" dirty="0"/>
              <a:t>Popular distributed platforms</a:t>
            </a:r>
          </a:p>
          <a:p>
            <a:pPr lvl="1"/>
            <a:r>
              <a:rPr lang="en-US" altLang="zh-TW" dirty="0"/>
              <a:t>Hadoop</a:t>
            </a:r>
          </a:p>
          <a:p>
            <a:pPr lvl="1"/>
            <a:r>
              <a:rPr lang="en-US" altLang="zh-TW" dirty="0"/>
              <a:t>Spark</a:t>
            </a:r>
          </a:p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AB28D-17BF-3E4D-8186-12B40FA58415}" type="datetime1">
              <a:rPr lang="en-US" smtClean="0"/>
              <a:t>9/20/2023</a:t>
            </a:fld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Jure Leskovec, Stanford CS246: Mining Massive Datasets, http://cs246.stanford.edu</a:t>
            </a:r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040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Distributed File System</a:t>
            </a:r>
          </a:p>
        </p:txBody>
      </p:sp>
      <p:sp>
        <p:nvSpPr>
          <p:cNvPr id="1064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95400"/>
            <a:ext cx="8534400" cy="5410200"/>
          </a:xfrm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 b="1" dirty="0">
                <a:solidFill>
                  <a:srgbClr val="0000FF"/>
                </a:solidFill>
              </a:rPr>
              <a:t>Chunk servers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File is split into contiguous chunks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Typically each chunk is 16-64MB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Each chunk replicated (usually 2x or 3x)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Try to keep replicas in different racks</a:t>
            </a:r>
          </a:p>
          <a:p>
            <a:pPr>
              <a:lnSpc>
                <a:spcPct val="90000"/>
              </a:lnSpc>
            </a:pPr>
            <a:r>
              <a:rPr lang="en-US" b="1" dirty="0">
                <a:solidFill>
                  <a:srgbClr val="FF0066"/>
                </a:solidFill>
              </a:rPr>
              <a:t>Master node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a.k.a. Name Node in </a:t>
            </a:r>
            <a:r>
              <a:rPr lang="en-US" dirty="0" err="1"/>
              <a:t>Hadoop’s</a:t>
            </a:r>
            <a:r>
              <a:rPr lang="en-US" dirty="0"/>
              <a:t> HDFS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Stores metadata about where files are stored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Might be replicated</a:t>
            </a:r>
          </a:p>
          <a:p>
            <a:pPr>
              <a:lnSpc>
                <a:spcPct val="90000"/>
              </a:lnSpc>
            </a:pPr>
            <a:r>
              <a:rPr lang="en-US" b="1" dirty="0">
                <a:solidFill>
                  <a:srgbClr val="008000"/>
                </a:solidFill>
              </a:rPr>
              <a:t>Client library for file access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Talks to master to find chunk servers 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Connects directly to chunk servers to access data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5445C-41E7-4C40-B5E3-FFB9F7DD284F}" type="datetime1">
              <a:rPr lang="en-US" smtClean="0"/>
              <a:t>9/20/2023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Jure Leskovec, Stanford CS246: Mining Massive Datasets, http://cs246.stanford.edu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11349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9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9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9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499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23" name="Rectangle 59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Distributed File System</a:t>
            </a:r>
          </a:p>
        </p:txBody>
      </p:sp>
      <p:sp>
        <p:nvSpPr>
          <p:cNvPr id="71" name="Content Placeholder 70"/>
          <p:cNvSpPr>
            <a:spLocks noGrp="1"/>
          </p:cNvSpPr>
          <p:nvPr>
            <p:ph idx="1"/>
          </p:nvPr>
        </p:nvSpPr>
        <p:spPr>
          <a:xfrm>
            <a:off x="457200" y="1295401"/>
            <a:ext cx="8229600" cy="2514600"/>
          </a:xfrm>
        </p:spPr>
        <p:txBody>
          <a:bodyPr>
            <a:normAutofit/>
          </a:bodyPr>
          <a:lstStyle/>
          <a:p>
            <a:r>
              <a:rPr lang="en-GB" b="1" dirty="0"/>
              <a:t>Reliable distributed file system</a:t>
            </a:r>
            <a:endParaRPr lang="en-GB" dirty="0"/>
          </a:p>
          <a:p>
            <a:r>
              <a:rPr lang="en-GB" dirty="0"/>
              <a:t>Data kept in “chunks” spread across machines</a:t>
            </a:r>
          </a:p>
          <a:p>
            <a:r>
              <a:rPr lang="en-GB" dirty="0"/>
              <a:t>Each chunk </a:t>
            </a:r>
            <a:r>
              <a:rPr lang="en-GB" b="1" dirty="0">
                <a:solidFill>
                  <a:srgbClr val="008000"/>
                </a:solidFill>
              </a:rPr>
              <a:t>replicated</a:t>
            </a:r>
            <a:r>
              <a:rPr lang="en-GB" dirty="0">
                <a:solidFill>
                  <a:srgbClr val="008000"/>
                </a:solidFill>
              </a:rPr>
              <a:t> </a:t>
            </a:r>
            <a:r>
              <a:rPr lang="en-GB" dirty="0"/>
              <a:t>on different machines </a:t>
            </a:r>
          </a:p>
          <a:p>
            <a:pPr lvl="1"/>
            <a:r>
              <a:rPr lang="en-GB" dirty="0"/>
              <a:t>Seamless recovery from disk or machine failure</a:t>
            </a:r>
          </a:p>
        </p:txBody>
      </p:sp>
      <p:grpSp>
        <p:nvGrpSpPr>
          <p:cNvPr id="2" name="Group 22"/>
          <p:cNvGrpSpPr>
            <a:grpSpLocks/>
          </p:cNvGrpSpPr>
          <p:nvPr/>
        </p:nvGrpSpPr>
        <p:grpSpPr bwMode="auto">
          <a:xfrm>
            <a:off x="1147762" y="3962400"/>
            <a:ext cx="520700" cy="498475"/>
            <a:chOff x="528" y="2160"/>
            <a:chExt cx="328" cy="314"/>
          </a:xfrm>
        </p:grpSpPr>
        <p:sp>
          <p:nvSpPr>
            <p:cNvPr id="11287" name="AutoShape 23"/>
            <p:cNvSpPr>
              <a:spLocks noChangeArrowheads="1"/>
            </p:cNvSpPr>
            <p:nvPr/>
          </p:nvSpPr>
          <p:spPr bwMode="auto">
            <a:xfrm>
              <a:off x="528" y="2160"/>
              <a:ext cx="329" cy="248"/>
            </a:xfrm>
            <a:prstGeom prst="roundRect">
              <a:avLst>
                <a:gd name="adj" fmla="val 403"/>
              </a:avLst>
            </a:prstGeom>
            <a:solidFill>
              <a:srgbClr val="FFFF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88" name="AutoShape 24"/>
            <p:cNvSpPr>
              <a:spLocks noChangeArrowheads="1"/>
            </p:cNvSpPr>
            <p:nvPr/>
          </p:nvSpPr>
          <p:spPr bwMode="auto">
            <a:xfrm>
              <a:off x="533" y="2160"/>
              <a:ext cx="315" cy="315"/>
            </a:xfrm>
            <a:prstGeom prst="roundRect">
              <a:avLst>
                <a:gd name="adj" fmla="val 403"/>
              </a:avLst>
            </a:prstGeom>
            <a:noFill/>
            <a:ln w="9525">
              <a:noFill/>
              <a:round/>
              <a:headEnd/>
              <a:tailEnd/>
            </a:ln>
            <a:effectLst/>
          </p:spPr>
          <p:txBody>
            <a:bodyPr wrap="none" lIns="90000" tIns="46800" rIns="90000" bIns="64080">
              <a:spAutoFit/>
            </a:bodyPr>
            <a:lstStyle/>
            <a:p>
              <a:pPr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>
                  <a:solidFill>
                    <a:srgbClr val="7D7D7D"/>
                  </a:solidFill>
                  <a:latin typeface="TradeGothic" pitchFamily="32" charset="0"/>
                </a:rPr>
                <a:t>C</a:t>
              </a:r>
              <a:r>
                <a:rPr lang="en-GB" baseline="-25000">
                  <a:solidFill>
                    <a:srgbClr val="7D7D7D"/>
                  </a:solidFill>
                  <a:latin typeface="TradeGothic" pitchFamily="32" charset="0"/>
                </a:rPr>
                <a:t>0</a:t>
              </a:r>
            </a:p>
          </p:txBody>
        </p:sp>
      </p:grpSp>
      <p:grpSp>
        <p:nvGrpSpPr>
          <p:cNvPr id="3" name="Group 25"/>
          <p:cNvGrpSpPr>
            <a:grpSpLocks/>
          </p:cNvGrpSpPr>
          <p:nvPr/>
        </p:nvGrpSpPr>
        <p:grpSpPr bwMode="auto">
          <a:xfrm>
            <a:off x="1757362" y="3957638"/>
            <a:ext cx="552450" cy="498475"/>
            <a:chOff x="912" y="2157"/>
            <a:chExt cx="348" cy="314"/>
          </a:xfrm>
        </p:grpSpPr>
        <p:sp>
          <p:nvSpPr>
            <p:cNvPr id="11290" name="AutoShape 26"/>
            <p:cNvSpPr>
              <a:spLocks noChangeArrowheads="1"/>
            </p:cNvSpPr>
            <p:nvPr/>
          </p:nvSpPr>
          <p:spPr bwMode="auto">
            <a:xfrm>
              <a:off x="912" y="2157"/>
              <a:ext cx="349" cy="248"/>
            </a:xfrm>
            <a:prstGeom prst="roundRect">
              <a:avLst>
                <a:gd name="adj" fmla="val 403"/>
              </a:avLst>
            </a:prstGeom>
            <a:solidFill>
              <a:srgbClr val="FF99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91" name="AutoShape 27"/>
            <p:cNvSpPr>
              <a:spLocks noChangeArrowheads="1"/>
            </p:cNvSpPr>
            <p:nvPr/>
          </p:nvSpPr>
          <p:spPr bwMode="auto">
            <a:xfrm>
              <a:off x="918" y="2157"/>
              <a:ext cx="315" cy="315"/>
            </a:xfrm>
            <a:prstGeom prst="roundRect">
              <a:avLst>
                <a:gd name="adj" fmla="val 403"/>
              </a:avLst>
            </a:prstGeom>
            <a:noFill/>
            <a:ln w="9525">
              <a:noFill/>
              <a:round/>
              <a:headEnd/>
              <a:tailEnd/>
            </a:ln>
            <a:effectLst/>
          </p:spPr>
          <p:txBody>
            <a:bodyPr wrap="none" lIns="90000" tIns="46800" rIns="90000" bIns="64080">
              <a:spAutoFit/>
            </a:bodyPr>
            <a:lstStyle/>
            <a:p>
              <a:pPr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>
                  <a:solidFill>
                    <a:srgbClr val="7D7D7D"/>
                  </a:solidFill>
                  <a:latin typeface="TradeGothic" pitchFamily="32" charset="0"/>
                </a:rPr>
                <a:t>C</a:t>
              </a:r>
              <a:r>
                <a:rPr lang="en-GB" baseline="-25000">
                  <a:solidFill>
                    <a:srgbClr val="7D7D7D"/>
                  </a:solidFill>
                  <a:latin typeface="TradeGothic" pitchFamily="32" charset="0"/>
                </a:rPr>
                <a:t>1</a:t>
              </a:r>
            </a:p>
          </p:txBody>
        </p:sp>
      </p:grpSp>
      <p:grpSp>
        <p:nvGrpSpPr>
          <p:cNvPr id="4" name="Group 28"/>
          <p:cNvGrpSpPr>
            <a:grpSpLocks/>
          </p:cNvGrpSpPr>
          <p:nvPr/>
        </p:nvGrpSpPr>
        <p:grpSpPr bwMode="auto">
          <a:xfrm>
            <a:off x="1757362" y="4498975"/>
            <a:ext cx="531813" cy="498475"/>
            <a:chOff x="912" y="2498"/>
            <a:chExt cx="335" cy="314"/>
          </a:xfrm>
        </p:grpSpPr>
        <p:sp>
          <p:nvSpPr>
            <p:cNvPr id="11293" name="AutoShape 29"/>
            <p:cNvSpPr>
              <a:spLocks noChangeArrowheads="1"/>
            </p:cNvSpPr>
            <p:nvPr/>
          </p:nvSpPr>
          <p:spPr bwMode="auto">
            <a:xfrm>
              <a:off x="912" y="2498"/>
              <a:ext cx="336" cy="248"/>
            </a:xfrm>
            <a:prstGeom prst="roundRect">
              <a:avLst>
                <a:gd name="adj" fmla="val 403"/>
              </a:avLst>
            </a:prstGeom>
            <a:solidFill>
              <a:srgbClr val="C0C0C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94" name="Text Box 30"/>
            <p:cNvSpPr txBox="1">
              <a:spLocks noChangeArrowheads="1"/>
            </p:cNvSpPr>
            <p:nvPr/>
          </p:nvSpPr>
          <p:spPr bwMode="auto">
            <a:xfrm>
              <a:off x="912" y="2498"/>
              <a:ext cx="336" cy="315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  <p:txBody>
            <a:bodyPr lIns="90000" tIns="46800" rIns="90000" bIns="64080">
              <a:spAutoFit/>
            </a:bodyPr>
            <a:lstStyle/>
            <a:p>
              <a:pPr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>
                  <a:solidFill>
                    <a:srgbClr val="7D7D7D"/>
                  </a:solidFill>
                  <a:latin typeface="TradeGothic" pitchFamily="32" charset="0"/>
                </a:rPr>
                <a:t>C</a:t>
              </a:r>
              <a:r>
                <a:rPr lang="en-GB" baseline="-25000">
                  <a:solidFill>
                    <a:srgbClr val="7D7D7D"/>
                  </a:solidFill>
                  <a:latin typeface="TradeGothic" pitchFamily="32" charset="0"/>
                </a:rPr>
                <a:t>2</a:t>
              </a:r>
            </a:p>
          </p:txBody>
        </p:sp>
      </p:grpSp>
      <p:grpSp>
        <p:nvGrpSpPr>
          <p:cNvPr id="5" name="Group 31"/>
          <p:cNvGrpSpPr>
            <a:grpSpLocks/>
          </p:cNvGrpSpPr>
          <p:nvPr/>
        </p:nvGrpSpPr>
        <p:grpSpPr bwMode="auto">
          <a:xfrm>
            <a:off x="1147762" y="4495800"/>
            <a:ext cx="520700" cy="498475"/>
            <a:chOff x="528" y="2496"/>
            <a:chExt cx="328" cy="314"/>
          </a:xfrm>
        </p:grpSpPr>
        <p:sp>
          <p:nvSpPr>
            <p:cNvPr id="11296" name="AutoShape 32"/>
            <p:cNvSpPr>
              <a:spLocks noChangeArrowheads="1"/>
            </p:cNvSpPr>
            <p:nvPr/>
          </p:nvSpPr>
          <p:spPr bwMode="auto">
            <a:xfrm>
              <a:off x="528" y="2496"/>
              <a:ext cx="329" cy="248"/>
            </a:xfrm>
            <a:prstGeom prst="roundRect">
              <a:avLst>
                <a:gd name="adj" fmla="val 403"/>
              </a:avLst>
            </a:prstGeom>
            <a:solidFill>
              <a:srgbClr val="99CCFF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97" name="AutoShape 33"/>
            <p:cNvSpPr>
              <a:spLocks noChangeArrowheads="1"/>
            </p:cNvSpPr>
            <p:nvPr/>
          </p:nvSpPr>
          <p:spPr bwMode="auto">
            <a:xfrm>
              <a:off x="533" y="2496"/>
              <a:ext cx="315" cy="315"/>
            </a:xfrm>
            <a:prstGeom prst="roundRect">
              <a:avLst>
                <a:gd name="adj" fmla="val 403"/>
              </a:avLst>
            </a:prstGeom>
            <a:noFill/>
            <a:ln w="9525">
              <a:noFill/>
              <a:round/>
              <a:headEnd/>
              <a:tailEnd/>
            </a:ln>
            <a:effectLst/>
          </p:spPr>
          <p:txBody>
            <a:bodyPr wrap="none" lIns="90000" tIns="46800" rIns="90000" bIns="64080">
              <a:spAutoFit/>
            </a:bodyPr>
            <a:lstStyle/>
            <a:p>
              <a:pPr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>
                  <a:solidFill>
                    <a:srgbClr val="7D7D7D"/>
                  </a:solidFill>
                  <a:latin typeface="TradeGothic" pitchFamily="32" charset="0"/>
                </a:rPr>
                <a:t>C</a:t>
              </a:r>
              <a:r>
                <a:rPr lang="en-GB" baseline="-25000">
                  <a:solidFill>
                    <a:srgbClr val="7D7D7D"/>
                  </a:solidFill>
                  <a:latin typeface="TradeGothic" pitchFamily="32" charset="0"/>
                </a:rPr>
                <a:t>5</a:t>
              </a:r>
            </a:p>
          </p:txBody>
        </p:sp>
      </p:grpSp>
      <p:sp>
        <p:nvSpPr>
          <p:cNvPr id="11298" name="AutoShape 34"/>
          <p:cNvSpPr>
            <a:spLocks noChangeArrowheads="1"/>
          </p:cNvSpPr>
          <p:nvPr/>
        </p:nvSpPr>
        <p:spPr bwMode="auto">
          <a:xfrm>
            <a:off x="1047750" y="3886200"/>
            <a:ext cx="1319212" cy="1069975"/>
          </a:xfrm>
          <a:prstGeom prst="roundRect">
            <a:avLst>
              <a:gd name="adj" fmla="val 148"/>
            </a:avLst>
          </a:prstGeom>
          <a:noFill/>
          <a:ln w="28440">
            <a:solidFill>
              <a:srgbClr val="009999"/>
            </a:solidFill>
            <a:prstDash val="dash"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1299" name="AutoShape 35"/>
          <p:cNvSpPr>
            <a:spLocks noChangeArrowheads="1"/>
          </p:cNvSpPr>
          <p:nvPr/>
        </p:nvSpPr>
        <p:spPr bwMode="auto">
          <a:xfrm rot="16200000">
            <a:off x="1443371" y="4402451"/>
            <a:ext cx="427979" cy="1485921"/>
          </a:xfrm>
          <a:prstGeom prst="roundRect">
            <a:avLst>
              <a:gd name="adj" fmla="val 370"/>
            </a:avLst>
          </a:prstGeom>
          <a:noFill/>
          <a:ln w="9525">
            <a:noFill/>
            <a:round/>
            <a:headEnd/>
            <a:tailEnd/>
          </a:ln>
          <a:effectLst/>
        </p:spPr>
        <p:txBody>
          <a:bodyPr vert="eaVert" wrap="none" lIns="90000" tIns="46800" rIns="90000" bIns="46800">
            <a:spAutoFit/>
          </a:bodyPr>
          <a:lstStyle/>
          <a:p>
            <a:pPr rtl="1" eaLnBrk="0" hangingPunct="0">
              <a:buClr>
                <a:srgbClr val="009999"/>
              </a:buClr>
              <a:buFont typeface="TradeGothic" pitchFamily="32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600" dirty="0">
                <a:solidFill>
                  <a:srgbClr val="009999"/>
                </a:solidFill>
                <a:latin typeface="TradeGothic" pitchFamily="32" charset="0"/>
              </a:rPr>
              <a:t>Chunk server 1</a:t>
            </a:r>
          </a:p>
        </p:txBody>
      </p:sp>
      <p:grpSp>
        <p:nvGrpSpPr>
          <p:cNvPr id="6" name="Group 36"/>
          <p:cNvGrpSpPr>
            <a:grpSpLocks/>
          </p:cNvGrpSpPr>
          <p:nvPr/>
        </p:nvGrpSpPr>
        <p:grpSpPr bwMode="auto">
          <a:xfrm>
            <a:off x="5465822" y="4419600"/>
            <a:ext cx="550863" cy="393700"/>
            <a:chOff x="3099" y="2165"/>
            <a:chExt cx="347" cy="248"/>
          </a:xfrm>
        </p:grpSpPr>
        <p:sp>
          <p:nvSpPr>
            <p:cNvPr id="11301" name="AutoShape 37"/>
            <p:cNvSpPr>
              <a:spLocks noChangeArrowheads="1"/>
            </p:cNvSpPr>
            <p:nvPr/>
          </p:nvSpPr>
          <p:spPr bwMode="auto">
            <a:xfrm>
              <a:off x="3099" y="2165"/>
              <a:ext cx="347" cy="248"/>
            </a:xfrm>
            <a:prstGeom prst="roundRect">
              <a:avLst>
                <a:gd name="adj" fmla="val 403"/>
              </a:avLst>
            </a:prstGeom>
            <a:solidFill>
              <a:srgbClr val="92D05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302" name="AutoShape 38"/>
            <p:cNvSpPr>
              <a:spLocks noChangeArrowheads="1"/>
            </p:cNvSpPr>
            <p:nvPr/>
          </p:nvSpPr>
          <p:spPr bwMode="auto">
            <a:xfrm>
              <a:off x="3105" y="2165"/>
              <a:ext cx="273" cy="245"/>
            </a:xfrm>
            <a:prstGeom prst="roundRect">
              <a:avLst>
                <a:gd name="adj" fmla="val 403"/>
              </a:avLst>
            </a:prstGeom>
            <a:noFill/>
            <a:ln w="9525">
              <a:noFill/>
              <a:round/>
              <a:headEnd/>
              <a:tailEnd/>
            </a:ln>
            <a:effectLst/>
          </p:spPr>
          <p:txBody>
            <a:bodyPr wrap="none" lIns="90000" tIns="46800" rIns="90000" bIns="64080">
              <a:spAutoFit/>
            </a:bodyPr>
            <a:lstStyle/>
            <a:p>
              <a:pPr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 dirty="0">
                  <a:solidFill>
                    <a:srgbClr val="7D7D7D"/>
                  </a:solidFill>
                  <a:latin typeface="TradeGothic" pitchFamily="32" charset="0"/>
                </a:rPr>
                <a:t>D</a:t>
              </a:r>
              <a:r>
                <a:rPr lang="en-GB" baseline="-25000" dirty="0">
                  <a:solidFill>
                    <a:srgbClr val="7D7D7D"/>
                  </a:solidFill>
                  <a:latin typeface="TradeGothic" pitchFamily="32" charset="0"/>
                </a:rPr>
                <a:t>1</a:t>
              </a:r>
            </a:p>
          </p:txBody>
        </p:sp>
      </p:grpSp>
      <p:grpSp>
        <p:nvGrpSpPr>
          <p:cNvPr id="7" name="Group 39"/>
          <p:cNvGrpSpPr>
            <a:grpSpLocks/>
          </p:cNvGrpSpPr>
          <p:nvPr/>
        </p:nvGrpSpPr>
        <p:grpSpPr bwMode="auto">
          <a:xfrm>
            <a:off x="5459760" y="3970338"/>
            <a:ext cx="558800" cy="498475"/>
            <a:chOff x="3487" y="2165"/>
            <a:chExt cx="352" cy="314"/>
          </a:xfrm>
        </p:grpSpPr>
        <p:sp>
          <p:nvSpPr>
            <p:cNvPr id="11304" name="AutoShape 40"/>
            <p:cNvSpPr>
              <a:spLocks noChangeArrowheads="1"/>
            </p:cNvSpPr>
            <p:nvPr/>
          </p:nvSpPr>
          <p:spPr bwMode="auto">
            <a:xfrm>
              <a:off x="3487" y="2165"/>
              <a:ext cx="353" cy="248"/>
            </a:xfrm>
            <a:prstGeom prst="roundRect">
              <a:avLst>
                <a:gd name="adj" fmla="val 403"/>
              </a:avLst>
            </a:prstGeom>
            <a:solidFill>
              <a:srgbClr val="99CCFF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305" name="AutoShape 41"/>
            <p:cNvSpPr>
              <a:spLocks noChangeArrowheads="1"/>
            </p:cNvSpPr>
            <p:nvPr/>
          </p:nvSpPr>
          <p:spPr bwMode="auto">
            <a:xfrm>
              <a:off x="3493" y="2165"/>
              <a:ext cx="315" cy="315"/>
            </a:xfrm>
            <a:prstGeom prst="roundRect">
              <a:avLst>
                <a:gd name="adj" fmla="val 403"/>
              </a:avLst>
            </a:prstGeom>
            <a:noFill/>
            <a:ln w="9525">
              <a:noFill/>
              <a:round/>
              <a:headEnd/>
              <a:tailEnd/>
            </a:ln>
            <a:effectLst/>
          </p:spPr>
          <p:txBody>
            <a:bodyPr wrap="none" lIns="90000" tIns="46800" rIns="90000" bIns="64080">
              <a:spAutoFit/>
            </a:bodyPr>
            <a:lstStyle/>
            <a:p>
              <a:pPr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>
                  <a:solidFill>
                    <a:srgbClr val="7D7D7D"/>
                  </a:solidFill>
                  <a:latin typeface="TradeGothic" pitchFamily="32" charset="0"/>
                </a:rPr>
                <a:t>C</a:t>
              </a:r>
              <a:r>
                <a:rPr lang="en-GB" baseline="-25000">
                  <a:solidFill>
                    <a:srgbClr val="7D7D7D"/>
                  </a:solidFill>
                  <a:latin typeface="TradeGothic" pitchFamily="32" charset="0"/>
                </a:rPr>
                <a:t>5</a:t>
              </a:r>
            </a:p>
          </p:txBody>
        </p:sp>
      </p:grpSp>
      <p:sp>
        <p:nvSpPr>
          <p:cNvPr id="11306" name="AutoShape 42"/>
          <p:cNvSpPr>
            <a:spLocks noChangeArrowheads="1"/>
          </p:cNvSpPr>
          <p:nvPr/>
        </p:nvSpPr>
        <p:spPr bwMode="auto">
          <a:xfrm>
            <a:off x="4780373" y="3886200"/>
            <a:ext cx="1319213" cy="1069975"/>
          </a:xfrm>
          <a:prstGeom prst="roundRect">
            <a:avLst>
              <a:gd name="adj" fmla="val 148"/>
            </a:avLst>
          </a:prstGeom>
          <a:noFill/>
          <a:ln w="28440">
            <a:solidFill>
              <a:srgbClr val="009999"/>
            </a:solidFill>
            <a:prstDash val="dash"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1307" name="AutoShape 43"/>
          <p:cNvSpPr>
            <a:spLocks noChangeArrowheads="1"/>
          </p:cNvSpPr>
          <p:nvPr/>
        </p:nvSpPr>
        <p:spPr bwMode="auto">
          <a:xfrm rot="16200000">
            <a:off x="5186250" y="4410389"/>
            <a:ext cx="427979" cy="1485921"/>
          </a:xfrm>
          <a:prstGeom prst="roundRect">
            <a:avLst>
              <a:gd name="adj" fmla="val 370"/>
            </a:avLst>
          </a:prstGeom>
          <a:noFill/>
          <a:ln w="9525">
            <a:noFill/>
            <a:round/>
            <a:headEnd/>
            <a:tailEnd/>
          </a:ln>
          <a:effectLst/>
        </p:spPr>
        <p:txBody>
          <a:bodyPr vert="eaVert" wrap="none" lIns="90000" tIns="46800" rIns="90000" bIns="46800">
            <a:spAutoFit/>
          </a:bodyPr>
          <a:lstStyle/>
          <a:p>
            <a:pPr rtl="1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600" dirty="0">
                <a:solidFill>
                  <a:srgbClr val="009999"/>
                </a:solidFill>
                <a:latin typeface="TradeGothic" pitchFamily="32" charset="0"/>
              </a:rPr>
              <a:t>Chunk server 3</a:t>
            </a:r>
          </a:p>
        </p:txBody>
      </p:sp>
      <p:grpSp>
        <p:nvGrpSpPr>
          <p:cNvPr id="8" name="Group 44"/>
          <p:cNvGrpSpPr>
            <a:grpSpLocks/>
          </p:cNvGrpSpPr>
          <p:nvPr/>
        </p:nvGrpSpPr>
        <p:grpSpPr bwMode="auto">
          <a:xfrm>
            <a:off x="3586162" y="3962400"/>
            <a:ext cx="520700" cy="498475"/>
            <a:chOff x="2064" y="2160"/>
            <a:chExt cx="328" cy="314"/>
          </a:xfrm>
        </p:grpSpPr>
        <p:sp>
          <p:nvSpPr>
            <p:cNvPr id="11309" name="AutoShape 45"/>
            <p:cNvSpPr>
              <a:spLocks noChangeArrowheads="1"/>
            </p:cNvSpPr>
            <p:nvPr/>
          </p:nvSpPr>
          <p:spPr bwMode="auto">
            <a:xfrm>
              <a:off x="2064" y="2160"/>
              <a:ext cx="329" cy="248"/>
            </a:xfrm>
            <a:prstGeom prst="roundRect">
              <a:avLst>
                <a:gd name="adj" fmla="val 403"/>
              </a:avLst>
            </a:prstGeom>
            <a:solidFill>
              <a:srgbClr val="FF99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310" name="AutoShape 46"/>
            <p:cNvSpPr>
              <a:spLocks noChangeArrowheads="1"/>
            </p:cNvSpPr>
            <p:nvPr/>
          </p:nvSpPr>
          <p:spPr bwMode="auto">
            <a:xfrm>
              <a:off x="2069" y="2160"/>
              <a:ext cx="315" cy="315"/>
            </a:xfrm>
            <a:prstGeom prst="roundRect">
              <a:avLst>
                <a:gd name="adj" fmla="val 403"/>
              </a:avLst>
            </a:prstGeom>
            <a:noFill/>
            <a:ln w="9525">
              <a:noFill/>
              <a:round/>
              <a:headEnd/>
              <a:tailEnd/>
            </a:ln>
            <a:effectLst/>
          </p:spPr>
          <p:txBody>
            <a:bodyPr wrap="none" lIns="90000" tIns="46800" rIns="90000" bIns="64080">
              <a:spAutoFit/>
            </a:bodyPr>
            <a:lstStyle/>
            <a:p>
              <a:pPr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>
                  <a:solidFill>
                    <a:srgbClr val="7D7D7D"/>
                  </a:solidFill>
                  <a:latin typeface="TradeGothic" pitchFamily="32" charset="0"/>
                </a:rPr>
                <a:t>C</a:t>
              </a:r>
              <a:r>
                <a:rPr lang="en-GB" baseline="-25000">
                  <a:solidFill>
                    <a:srgbClr val="7D7D7D"/>
                  </a:solidFill>
                  <a:latin typeface="TradeGothic" pitchFamily="32" charset="0"/>
                </a:rPr>
                <a:t>1</a:t>
              </a:r>
            </a:p>
          </p:txBody>
        </p:sp>
      </p:grpSp>
      <p:grpSp>
        <p:nvGrpSpPr>
          <p:cNvPr id="9" name="Group 47"/>
          <p:cNvGrpSpPr>
            <a:grpSpLocks/>
          </p:cNvGrpSpPr>
          <p:nvPr/>
        </p:nvGrpSpPr>
        <p:grpSpPr bwMode="auto">
          <a:xfrm>
            <a:off x="3586162" y="4498975"/>
            <a:ext cx="531813" cy="498475"/>
            <a:chOff x="2064" y="2498"/>
            <a:chExt cx="335" cy="314"/>
          </a:xfrm>
        </p:grpSpPr>
        <p:sp>
          <p:nvSpPr>
            <p:cNvPr id="11312" name="AutoShape 48"/>
            <p:cNvSpPr>
              <a:spLocks noChangeArrowheads="1"/>
            </p:cNvSpPr>
            <p:nvPr/>
          </p:nvSpPr>
          <p:spPr bwMode="auto">
            <a:xfrm>
              <a:off x="2064" y="2498"/>
              <a:ext cx="336" cy="248"/>
            </a:xfrm>
            <a:prstGeom prst="roundRect">
              <a:avLst>
                <a:gd name="adj" fmla="val 403"/>
              </a:avLst>
            </a:prstGeom>
            <a:solidFill>
              <a:srgbClr val="00FF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313" name="Text Box 49"/>
            <p:cNvSpPr txBox="1">
              <a:spLocks noChangeArrowheads="1"/>
            </p:cNvSpPr>
            <p:nvPr/>
          </p:nvSpPr>
          <p:spPr bwMode="auto">
            <a:xfrm>
              <a:off x="2064" y="2498"/>
              <a:ext cx="336" cy="315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  <p:txBody>
            <a:bodyPr lIns="90000" tIns="46800" rIns="90000" bIns="64080">
              <a:spAutoFit/>
            </a:bodyPr>
            <a:lstStyle/>
            <a:p>
              <a:pPr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>
                  <a:solidFill>
                    <a:srgbClr val="7D7D7D"/>
                  </a:solidFill>
                  <a:latin typeface="TradeGothic" pitchFamily="32" charset="0"/>
                </a:rPr>
                <a:t>C</a:t>
              </a:r>
              <a:r>
                <a:rPr lang="en-GB" baseline="-25000">
                  <a:solidFill>
                    <a:srgbClr val="7D7D7D"/>
                  </a:solidFill>
                  <a:latin typeface="TradeGothic" pitchFamily="32" charset="0"/>
                </a:rPr>
                <a:t>3</a:t>
              </a:r>
            </a:p>
          </p:txBody>
        </p:sp>
      </p:grpSp>
      <p:grpSp>
        <p:nvGrpSpPr>
          <p:cNvPr id="10" name="Group 50"/>
          <p:cNvGrpSpPr>
            <a:grpSpLocks/>
          </p:cNvGrpSpPr>
          <p:nvPr/>
        </p:nvGrpSpPr>
        <p:grpSpPr bwMode="auto">
          <a:xfrm>
            <a:off x="2976562" y="4503738"/>
            <a:ext cx="520700" cy="498475"/>
            <a:chOff x="1680" y="2501"/>
            <a:chExt cx="328" cy="314"/>
          </a:xfrm>
        </p:grpSpPr>
        <p:sp>
          <p:nvSpPr>
            <p:cNvPr id="11315" name="AutoShape 51"/>
            <p:cNvSpPr>
              <a:spLocks noChangeArrowheads="1"/>
            </p:cNvSpPr>
            <p:nvPr/>
          </p:nvSpPr>
          <p:spPr bwMode="auto">
            <a:xfrm>
              <a:off x="1680" y="2501"/>
              <a:ext cx="329" cy="248"/>
            </a:xfrm>
            <a:prstGeom prst="roundRect">
              <a:avLst>
                <a:gd name="adj" fmla="val 403"/>
              </a:avLst>
            </a:prstGeom>
            <a:solidFill>
              <a:srgbClr val="99CCFF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316" name="AutoShape 52"/>
            <p:cNvSpPr>
              <a:spLocks noChangeArrowheads="1"/>
            </p:cNvSpPr>
            <p:nvPr/>
          </p:nvSpPr>
          <p:spPr bwMode="auto">
            <a:xfrm>
              <a:off x="1685" y="2501"/>
              <a:ext cx="315" cy="315"/>
            </a:xfrm>
            <a:prstGeom prst="roundRect">
              <a:avLst>
                <a:gd name="adj" fmla="val 403"/>
              </a:avLst>
            </a:prstGeom>
            <a:noFill/>
            <a:ln w="9525">
              <a:noFill/>
              <a:round/>
              <a:headEnd/>
              <a:tailEnd/>
            </a:ln>
            <a:effectLst/>
          </p:spPr>
          <p:txBody>
            <a:bodyPr wrap="none" lIns="90000" tIns="46800" rIns="90000" bIns="64080">
              <a:spAutoFit/>
            </a:bodyPr>
            <a:lstStyle/>
            <a:p>
              <a:pPr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>
                  <a:solidFill>
                    <a:srgbClr val="7D7D7D"/>
                  </a:solidFill>
                  <a:latin typeface="TradeGothic" pitchFamily="32" charset="0"/>
                </a:rPr>
                <a:t>C</a:t>
              </a:r>
              <a:r>
                <a:rPr lang="en-GB" baseline="-25000">
                  <a:solidFill>
                    <a:srgbClr val="7D7D7D"/>
                  </a:solidFill>
                  <a:latin typeface="TradeGothic" pitchFamily="32" charset="0"/>
                </a:rPr>
                <a:t>5</a:t>
              </a:r>
            </a:p>
          </p:txBody>
        </p:sp>
      </p:grpSp>
      <p:sp>
        <p:nvSpPr>
          <p:cNvPr id="11317" name="AutoShape 53"/>
          <p:cNvSpPr>
            <a:spLocks noChangeArrowheads="1"/>
          </p:cNvSpPr>
          <p:nvPr/>
        </p:nvSpPr>
        <p:spPr bwMode="auto">
          <a:xfrm>
            <a:off x="2876550" y="3886200"/>
            <a:ext cx="1319212" cy="1069975"/>
          </a:xfrm>
          <a:prstGeom prst="roundRect">
            <a:avLst>
              <a:gd name="adj" fmla="val 148"/>
            </a:avLst>
          </a:prstGeom>
          <a:noFill/>
          <a:ln w="28440">
            <a:solidFill>
              <a:srgbClr val="009999"/>
            </a:solidFill>
            <a:prstDash val="dash"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1318" name="AutoShape 54"/>
          <p:cNvSpPr>
            <a:spLocks noChangeArrowheads="1"/>
          </p:cNvSpPr>
          <p:nvPr/>
        </p:nvSpPr>
        <p:spPr bwMode="auto">
          <a:xfrm rot="16200000">
            <a:off x="3302334" y="4411975"/>
            <a:ext cx="427979" cy="1485921"/>
          </a:xfrm>
          <a:prstGeom prst="roundRect">
            <a:avLst>
              <a:gd name="adj" fmla="val 370"/>
            </a:avLst>
          </a:prstGeom>
          <a:noFill/>
          <a:ln w="9525">
            <a:noFill/>
            <a:round/>
            <a:headEnd/>
            <a:tailEnd/>
          </a:ln>
          <a:effectLst/>
        </p:spPr>
        <p:txBody>
          <a:bodyPr vert="eaVert" wrap="none" lIns="90000" tIns="46800" rIns="90000" bIns="46800">
            <a:spAutoFit/>
          </a:bodyPr>
          <a:lstStyle/>
          <a:p>
            <a:pPr rtl="1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600" dirty="0">
                <a:solidFill>
                  <a:srgbClr val="009999"/>
                </a:solidFill>
                <a:latin typeface="TradeGothic" pitchFamily="32" charset="0"/>
              </a:rPr>
              <a:t>Chunk server 2</a:t>
            </a:r>
          </a:p>
        </p:txBody>
      </p:sp>
      <p:sp>
        <p:nvSpPr>
          <p:cNvPr id="11319" name="AutoShape 55"/>
          <p:cNvSpPr>
            <a:spLocks noChangeArrowheads="1"/>
          </p:cNvSpPr>
          <p:nvPr/>
        </p:nvSpPr>
        <p:spPr bwMode="auto">
          <a:xfrm>
            <a:off x="6316847" y="4191000"/>
            <a:ext cx="638175" cy="606425"/>
          </a:xfrm>
          <a:prstGeom prst="roundRect">
            <a:avLst>
              <a:gd name="adj" fmla="val 245"/>
            </a:avLst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3600" b="1" dirty="0">
                <a:solidFill>
                  <a:srgbClr val="7D7D7D"/>
                </a:solidFill>
                <a:latin typeface="TradeGothic" pitchFamily="32" charset="0"/>
              </a:rPr>
              <a:t>…</a:t>
            </a:r>
          </a:p>
        </p:txBody>
      </p:sp>
      <p:grpSp>
        <p:nvGrpSpPr>
          <p:cNvPr id="11" name="Group 60"/>
          <p:cNvGrpSpPr>
            <a:grpSpLocks/>
          </p:cNvGrpSpPr>
          <p:nvPr/>
        </p:nvGrpSpPr>
        <p:grpSpPr bwMode="auto">
          <a:xfrm>
            <a:off x="4869047" y="3962400"/>
            <a:ext cx="531813" cy="498475"/>
            <a:chOff x="3504" y="2496"/>
            <a:chExt cx="335" cy="314"/>
          </a:xfrm>
        </p:grpSpPr>
        <p:sp>
          <p:nvSpPr>
            <p:cNvPr id="11325" name="AutoShape 61"/>
            <p:cNvSpPr>
              <a:spLocks noChangeArrowheads="1"/>
            </p:cNvSpPr>
            <p:nvPr/>
          </p:nvSpPr>
          <p:spPr bwMode="auto">
            <a:xfrm>
              <a:off x="3504" y="2496"/>
              <a:ext cx="336" cy="248"/>
            </a:xfrm>
            <a:prstGeom prst="roundRect">
              <a:avLst>
                <a:gd name="adj" fmla="val 403"/>
              </a:avLst>
            </a:prstGeom>
            <a:solidFill>
              <a:srgbClr val="C0C0C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326" name="Text Box 62"/>
            <p:cNvSpPr txBox="1">
              <a:spLocks noChangeArrowheads="1"/>
            </p:cNvSpPr>
            <p:nvPr/>
          </p:nvSpPr>
          <p:spPr bwMode="auto">
            <a:xfrm>
              <a:off x="3504" y="2496"/>
              <a:ext cx="336" cy="315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  <p:txBody>
            <a:bodyPr lIns="90000" tIns="46800" rIns="90000" bIns="64080">
              <a:spAutoFit/>
            </a:bodyPr>
            <a:lstStyle/>
            <a:p>
              <a:pPr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>
                  <a:solidFill>
                    <a:srgbClr val="7D7D7D"/>
                  </a:solidFill>
                  <a:latin typeface="TradeGothic" pitchFamily="32" charset="0"/>
                </a:rPr>
                <a:t>C</a:t>
              </a:r>
              <a:r>
                <a:rPr lang="en-GB" baseline="-25000">
                  <a:solidFill>
                    <a:srgbClr val="7D7D7D"/>
                  </a:solidFill>
                  <a:latin typeface="TradeGothic" pitchFamily="32" charset="0"/>
                </a:rPr>
                <a:t>2</a:t>
              </a:r>
            </a:p>
          </p:txBody>
        </p:sp>
      </p:grpSp>
      <p:grpSp>
        <p:nvGrpSpPr>
          <p:cNvPr id="12" name="Group 22"/>
          <p:cNvGrpSpPr>
            <a:grpSpLocks/>
          </p:cNvGrpSpPr>
          <p:nvPr/>
        </p:nvGrpSpPr>
        <p:grpSpPr bwMode="auto">
          <a:xfrm>
            <a:off x="2976748" y="3962400"/>
            <a:ext cx="522288" cy="393700"/>
            <a:chOff x="528" y="2160"/>
            <a:chExt cx="329" cy="248"/>
          </a:xfrm>
          <a:solidFill>
            <a:schemeClr val="accent3"/>
          </a:solidFill>
        </p:grpSpPr>
        <p:sp>
          <p:nvSpPr>
            <p:cNvPr id="74" name="AutoShape 23"/>
            <p:cNvSpPr>
              <a:spLocks noChangeArrowheads="1"/>
            </p:cNvSpPr>
            <p:nvPr/>
          </p:nvSpPr>
          <p:spPr bwMode="auto">
            <a:xfrm>
              <a:off x="528" y="2160"/>
              <a:ext cx="329" cy="248"/>
            </a:xfrm>
            <a:prstGeom prst="roundRect">
              <a:avLst>
                <a:gd name="adj" fmla="val 403"/>
              </a:avLst>
            </a:prstGeom>
            <a:grpFill/>
            <a:ln w="936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" name="AutoShape 24"/>
            <p:cNvSpPr>
              <a:spLocks noChangeArrowheads="1"/>
            </p:cNvSpPr>
            <p:nvPr/>
          </p:nvSpPr>
          <p:spPr bwMode="auto">
            <a:xfrm>
              <a:off x="533" y="2160"/>
              <a:ext cx="315" cy="245"/>
            </a:xfrm>
            <a:prstGeom prst="roundRect">
              <a:avLst>
                <a:gd name="adj" fmla="val 403"/>
              </a:avLst>
            </a:prstGeom>
            <a:grpFill/>
            <a:ln w="9525">
              <a:noFill/>
              <a:round/>
              <a:headEnd/>
              <a:tailEnd/>
            </a:ln>
            <a:effectLst/>
          </p:spPr>
          <p:txBody>
            <a:bodyPr wrap="square" lIns="90000" tIns="46800" rIns="90000" bIns="64080">
              <a:spAutoFit/>
            </a:bodyPr>
            <a:lstStyle/>
            <a:p>
              <a:pPr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 dirty="0">
                  <a:solidFill>
                    <a:srgbClr val="7D7D7D"/>
                  </a:solidFill>
                  <a:latin typeface="TradeGothic" pitchFamily="32" charset="0"/>
                </a:rPr>
                <a:t>D</a:t>
              </a:r>
              <a:r>
                <a:rPr lang="en-GB" baseline="-25000" dirty="0">
                  <a:solidFill>
                    <a:srgbClr val="7D7D7D"/>
                  </a:solidFill>
                  <a:latin typeface="TradeGothic" pitchFamily="32" charset="0"/>
                </a:rPr>
                <a:t>0</a:t>
              </a:r>
            </a:p>
          </p:txBody>
        </p:sp>
      </p:grpSp>
      <p:grpSp>
        <p:nvGrpSpPr>
          <p:cNvPr id="13" name="Group 22"/>
          <p:cNvGrpSpPr>
            <a:grpSpLocks/>
          </p:cNvGrpSpPr>
          <p:nvPr/>
        </p:nvGrpSpPr>
        <p:grpSpPr bwMode="auto">
          <a:xfrm>
            <a:off x="4875744" y="4425006"/>
            <a:ext cx="522288" cy="393700"/>
            <a:chOff x="528" y="2160"/>
            <a:chExt cx="329" cy="248"/>
          </a:xfrm>
          <a:solidFill>
            <a:schemeClr val="accent3"/>
          </a:solidFill>
        </p:grpSpPr>
        <p:sp>
          <p:nvSpPr>
            <p:cNvPr id="77" name="AutoShape 23"/>
            <p:cNvSpPr>
              <a:spLocks noChangeArrowheads="1"/>
            </p:cNvSpPr>
            <p:nvPr/>
          </p:nvSpPr>
          <p:spPr bwMode="auto">
            <a:xfrm>
              <a:off x="528" y="2160"/>
              <a:ext cx="329" cy="248"/>
            </a:xfrm>
            <a:prstGeom prst="roundRect">
              <a:avLst>
                <a:gd name="adj" fmla="val 403"/>
              </a:avLst>
            </a:prstGeom>
            <a:grpFill/>
            <a:ln w="936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" name="AutoShape 24"/>
            <p:cNvSpPr>
              <a:spLocks noChangeArrowheads="1"/>
            </p:cNvSpPr>
            <p:nvPr/>
          </p:nvSpPr>
          <p:spPr bwMode="auto">
            <a:xfrm>
              <a:off x="533" y="2160"/>
              <a:ext cx="315" cy="245"/>
            </a:xfrm>
            <a:prstGeom prst="roundRect">
              <a:avLst>
                <a:gd name="adj" fmla="val 403"/>
              </a:avLst>
            </a:prstGeom>
            <a:grpFill/>
            <a:ln w="9525">
              <a:noFill/>
              <a:round/>
              <a:headEnd/>
              <a:tailEnd/>
            </a:ln>
            <a:effectLst/>
          </p:spPr>
          <p:txBody>
            <a:bodyPr wrap="square" lIns="90000" tIns="46800" rIns="90000" bIns="64080">
              <a:spAutoFit/>
            </a:bodyPr>
            <a:lstStyle/>
            <a:p>
              <a:pPr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 dirty="0">
                  <a:solidFill>
                    <a:srgbClr val="7D7D7D"/>
                  </a:solidFill>
                  <a:latin typeface="TradeGothic" pitchFamily="32" charset="0"/>
                </a:rPr>
                <a:t>D</a:t>
              </a:r>
              <a:r>
                <a:rPr lang="en-GB" baseline="-25000" dirty="0">
                  <a:solidFill>
                    <a:srgbClr val="7D7D7D"/>
                  </a:solidFill>
                  <a:latin typeface="TradeGothic" pitchFamily="32" charset="0"/>
                </a:rPr>
                <a:t>0</a:t>
              </a:r>
            </a:p>
          </p:txBody>
        </p:sp>
      </p:grpSp>
      <p:sp>
        <p:nvSpPr>
          <p:cNvPr id="79" name="Rectangle 78"/>
          <p:cNvSpPr/>
          <p:nvPr/>
        </p:nvSpPr>
        <p:spPr>
          <a:xfrm>
            <a:off x="1045028" y="5410200"/>
            <a:ext cx="6922633" cy="533400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Bring computation directly to the data!</a:t>
            </a:r>
          </a:p>
        </p:txBody>
      </p:sp>
      <p:grpSp>
        <p:nvGrpSpPr>
          <p:cNvPr id="14" name="Group 36"/>
          <p:cNvGrpSpPr>
            <a:grpSpLocks/>
          </p:cNvGrpSpPr>
          <p:nvPr/>
        </p:nvGrpSpPr>
        <p:grpSpPr bwMode="auto">
          <a:xfrm>
            <a:off x="7058025" y="3970338"/>
            <a:ext cx="549275" cy="498475"/>
            <a:chOff x="3099" y="2165"/>
            <a:chExt cx="346" cy="314"/>
          </a:xfrm>
        </p:grpSpPr>
        <p:sp>
          <p:nvSpPr>
            <p:cNvPr id="81" name="AutoShape 37"/>
            <p:cNvSpPr>
              <a:spLocks noChangeArrowheads="1"/>
            </p:cNvSpPr>
            <p:nvPr/>
          </p:nvSpPr>
          <p:spPr bwMode="auto">
            <a:xfrm>
              <a:off x="3099" y="2165"/>
              <a:ext cx="347" cy="248"/>
            </a:xfrm>
            <a:prstGeom prst="roundRect">
              <a:avLst>
                <a:gd name="adj" fmla="val 403"/>
              </a:avLst>
            </a:prstGeom>
            <a:solidFill>
              <a:srgbClr val="FFFF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" name="AutoShape 38"/>
            <p:cNvSpPr>
              <a:spLocks noChangeArrowheads="1"/>
            </p:cNvSpPr>
            <p:nvPr/>
          </p:nvSpPr>
          <p:spPr bwMode="auto">
            <a:xfrm>
              <a:off x="3105" y="2165"/>
              <a:ext cx="315" cy="315"/>
            </a:xfrm>
            <a:prstGeom prst="roundRect">
              <a:avLst>
                <a:gd name="adj" fmla="val 403"/>
              </a:avLst>
            </a:prstGeom>
            <a:noFill/>
            <a:ln w="9525">
              <a:noFill/>
              <a:round/>
              <a:headEnd/>
              <a:tailEnd/>
            </a:ln>
            <a:effectLst/>
          </p:spPr>
          <p:txBody>
            <a:bodyPr wrap="none" lIns="90000" tIns="46800" rIns="90000" bIns="64080">
              <a:spAutoFit/>
            </a:bodyPr>
            <a:lstStyle/>
            <a:p>
              <a:pPr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>
                  <a:solidFill>
                    <a:srgbClr val="7D7D7D"/>
                  </a:solidFill>
                  <a:latin typeface="TradeGothic" pitchFamily="32" charset="0"/>
                </a:rPr>
                <a:t>C</a:t>
              </a:r>
              <a:r>
                <a:rPr lang="en-GB" baseline="-25000">
                  <a:solidFill>
                    <a:srgbClr val="7D7D7D"/>
                  </a:solidFill>
                  <a:latin typeface="TradeGothic" pitchFamily="32" charset="0"/>
                </a:rPr>
                <a:t>0</a:t>
              </a:r>
            </a:p>
          </p:txBody>
        </p:sp>
      </p:grpSp>
      <p:grpSp>
        <p:nvGrpSpPr>
          <p:cNvPr id="15" name="Group 39"/>
          <p:cNvGrpSpPr>
            <a:grpSpLocks/>
          </p:cNvGrpSpPr>
          <p:nvPr/>
        </p:nvGrpSpPr>
        <p:grpSpPr bwMode="auto">
          <a:xfrm>
            <a:off x="7673975" y="3970338"/>
            <a:ext cx="558800" cy="498475"/>
            <a:chOff x="3487" y="2165"/>
            <a:chExt cx="352" cy="314"/>
          </a:xfrm>
        </p:grpSpPr>
        <p:sp>
          <p:nvSpPr>
            <p:cNvPr id="84" name="AutoShape 40"/>
            <p:cNvSpPr>
              <a:spLocks noChangeArrowheads="1"/>
            </p:cNvSpPr>
            <p:nvPr/>
          </p:nvSpPr>
          <p:spPr bwMode="auto">
            <a:xfrm>
              <a:off x="3487" y="2165"/>
              <a:ext cx="353" cy="248"/>
            </a:xfrm>
            <a:prstGeom prst="roundRect">
              <a:avLst>
                <a:gd name="adj" fmla="val 403"/>
              </a:avLst>
            </a:prstGeom>
            <a:solidFill>
              <a:srgbClr val="99CCFF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5" name="AutoShape 41"/>
            <p:cNvSpPr>
              <a:spLocks noChangeArrowheads="1"/>
            </p:cNvSpPr>
            <p:nvPr/>
          </p:nvSpPr>
          <p:spPr bwMode="auto">
            <a:xfrm>
              <a:off x="3493" y="2165"/>
              <a:ext cx="315" cy="315"/>
            </a:xfrm>
            <a:prstGeom prst="roundRect">
              <a:avLst>
                <a:gd name="adj" fmla="val 403"/>
              </a:avLst>
            </a:prstGeom>
            <a:noFill/>
            <a:ln w="9525">
              <a:noFill/>
              <a:round/>
              <a:headEnd/>
              <a:tailEnd/>
            </a:ln>
            <a:effectLst/>
          </p:spPr>
          <p:txBody>
            <a:bodyPr wrap="none" lIns="90000" tIns="46800" rIns="90000" bIns="64080">
              <a:spAutoFit/>
            </a:bodyPr>
            <a:lstStyle/>
            <a:p>
              <a:pPr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>
                  <a:solidFill>
                    <a:srgbClr val="7D7D7D"/>
                  </a:solidFill>
                  <a:latin typeface="TradeGothic" pitchFamily="32" charset="0"/>
                </a:rPr>
                <a:t>C</a:t>
              </a:r>
              <a:r>
                <a:rPr lang="en-GB" baseline="-25000">
                  <a:solidFill>
                    <a:srgbClr val="7D7D7D"/>
                  </a:solidFill>
                  <a:latin typeface="TradeGothic" pitchFamily="32" charset="0"/>
                </a:rPr>
                <a:t>5</a:t>
              </a:r>
            </a:p>
          </p:txBody>
        </p:sp>
      </p:grpSp>
      <p:sp>
        <p:nvSpPr>
          <p:cNvPr id="86" name="AutoShape 42"/>
          <p:cNvSpPr>
            <a:spLocks noChangeArrowheads="1"/>
          </p:cNvSpPr>
          <p:nvPr/>
        </p:nvSpPr>
        <p:spPr bwMode="auto">
          <a:xfrm>
            <a:off x="6994588" y="3886200"/>
            <a:ext cx="1319213" cy="1069975"/>
          </a:xfrm>
          <a:prstGeom prst="roundRect">
            <a:avLst>
              <a:gd name="adj" fmla="val 148"/>
            </a:avLst>
          </a:prstGeom>
          <a:noFill/>
          <a:ln w="28440">
            <a:solidFill>
              <a:srgbClr val="009999"/>
            </a:solidFill>
            <a:prstDash val="dash"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7" name="AutoShape 43"/>
          <p:cNvSpPr>
            <a:spLocks noChangeArrowheads="1"/>
          </p:cNvSpPr>
          <p:nvPr/>
        </p:nvSpPr>
        <p:spPr bwMode="auto">
          <a:xfrm rot="16200000">
            <a:off x="7400465" y="4393557"/>
            <a:ext cx="427979" cy="1519584"/>
          </a:xfrm>
          <a:prstGeom prst="roundRect">
            <a:avLst>
              <a:gd name="adj" fmla="val 370"/>
            </a:avLst>
          </a:prstGeom>
          <a:noFill/>
          <a:ln w="9525">
            <a:noFill/>
            <a:round/>
            <a:headEnd/>
            <a:tailEnd/>
          </a:ln>
          <a:effectLst/>
        </p:spPr>
        <p:txBody>
          <a:bodyPr vert="eaVert" wrap="none" lIns="90000" tIns="46800" rIns="90000" bIns="46800">
            <a:spAutoFit/>
          </a:bodyPr>
          <a:lstStyle/>
          <a:p>
            <a:pPr rtl="1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600" dirty="0">
                <a:solidFill>
                  <a:srgbClr val="009999"/>
                </a:solidFill>
                <a:latin typeface="TradeGothic" pitchFamily="32" charset="0"/>
              </a:rPr>
              <a:t>Chunk server N</a:t>
            </a:r>
          </a:p>
        </p:txBody>
      </p:sp>
      <p:grpSp>
        <p:nvGrpSpPr>
          <p:cNvPr id="16" name="Group 60"/>
          <p:cNvGrpSpPr>
            <a:grpSpLocks/>
          </p:cNvGrpSpPr>
          <p:nvPr/>
        </p:nvGrpSpPr>
        <p:grpSpPr bwMode="auto">
          <a:xfrm>
            <a:off x="7700962" y="4495800"/>
            <a:ext cx="531813" cy="498475"/>
            <a:chOff x="3504" y="2496"/>
            <a:chExt cx="335" cy="314"/>
          </a:xfrm>
        </p:grpSpPr>
        <p:sp>
          <p:nvSpPr>
            <p:cNvPr id="89" name="AutoShape 61"/>
            <p:cNvSpPr>
              <a:spLocks noChangeArrowheads="1"/>
            </p:cNvSpPr>
            <p:nvPr/>
          </p:nvSpPr>
          <p:spPr bwMode="auto">
            <a:xfrm>
              <a:off x="3504" y="2496"/>
              <a:ext cx="336" cy="248"/>
            </a:xfrm>
            <a:prstGeom prst="roundRect">
              <a:avLst>
                <a:gd name="adj" fmla="val 403"/>
              </a:avLst>
            </a:prstGeom>
            <a:solidFill>
              <a:srgbClr val="C0C0C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0" name="Text Box 62"/>
            <p:cNvSpPr txBox="1">
              <a:spLocks noChangeArrowheads="1"/>
            </p:cNvSpPr>
            <p:nvPr/>
          </p:nvSpPr>
          <p:spPr bwMode="auto">
            <a:xfrm>
              <a:off x="3504" y="2496"/>
              <a:ext cx="336" cy="315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  <p:txBody>
            <a:bodyPr lIns="90000" tIns="46800" rIns="90000" bIns="64080">
              <a:spAutoFit/>
            </a:bodyPr>
            <a:lstStyle/>
            <a:p>
              <a:pPr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>
                  <a:solidFill>
                    <a:srgbClr val="7D7D7D"/>
                  </a:solidFill>
                  <a:latin typeface="TradeGothic" pitchFamily="32" charset="0"/>
                </a:rPr>
                <a:t>C</a:t>
              </a:r>
              <a:r>
                <a:rPr lang="en-GB" baseline="-25000">
                  <a:solidFill>
                    <a:srgbClr val="7D7D7D"/>
                  </a:solidFill>
                  <a:latin typeface="TradeGothic" pitchFamily="32" charset="0"/>
                </a:rPr>
                <a:t>2</a:t>
              </a:r>
            </a:p>
          </p:txBody>
        </p:sp>
      </p:grpSp>
      <p:grpSp>
        <p:nvGrpSpPr>
          <p:cNvPr id="17" name="Group 22"/>
          <p:cNvGrpSpPr>
            <a:grpSpLocks/>
          </p:cNvGrpSpPr>
          <p:nvPr/>
        </p:nvGrpSpPr>
        <p:grpSpPr bwMode="auto">
          <a:xfrm>
            <a:off x="7089959" y="4425006"/>
            <a:ext cx="522288" cy="393700"/>
            <a:chOff x="528" y="2160"/>
            <a:chExt cx="329" cy="248"/>
          </a:xfrm>
          <a:solidFill>
            <a:schemeClr val="accent3"/>
          </a:solidFill>
        </p:grpSpPr>
        <p:sp>
          <p:nvSpPr>
            <p:cNvPr id="92" name="AutoShape 23"/>
            <p:cNvSpPr>
              <a:spLocks noChangeArrowheads="1"/>
            </p:cNvSpPr>
            <p:nvPr/>
          </p:nvSpPr>
          <p:spPr bwMode="auto">
            <a:xfrm>
              <a:off x="528" y="2160"/>
              <a:ext cx="329" cy="248"/>
            </a:xfrm>
            <a:prstGeom prst="roundRect">
              <a:avLst>
                <a:gd name="adj" fmla="val 403"/>
              </a:avLst>
            </a:prstGeom>
            <a:grpFill/>
            <a:ln w="936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3" name="AutoShape 24"/>
            <p:cNvSpPr>
              <a:spLocks noChangeArrowheads="1"/>
            </p:cNvSpPr>
            <p:nvPr/>
          </p:nvSpPr>
          <p:spPr bwMode="auto">
            <a:xfrm>
              <a:off x="533" y="2160"/>
              <a:ext cx="315" cy="245"/>
            </a:xfrm>
            <a:prstGeom prst="roundRect">
              <a:avLst>
                <a:gd name="adj" fmla="val 403"/>
              </a:avLst>
            </a:prstGeom>
            <a:grpFill/>
            <a:ln w="9525">
              <a:noFill/>
              <a:round/>
              <a:headEnd/>
              <a:tailEnd/>
            </a:ln>
            <a:effectLst/>
          </p:spPr>
          <p:txBody>
            <a:bodyPr wrap="square" lIns="90000" tIns="46800" rIns="90000" bIns="64080">
              <a:spAutoFit/>
            </a:bodyPr>
            <a:lstStyle/>
            <a:p>
              <a:pPr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 dirty="0">
                  <a:solidFill>
                    <a:srgbClr val="7D7D7D"/>
                  </a:solidFill>
                  <a:latin typeface="TradeGothic" pitchFamily="32" charset="0"/>
                </a:rPr>
                <a:t>D</a:t>
              </a:r>
              <a:r>
                <a:rPr lang="en-GB" baseline="-25000" dirty="0">
                  <a:solidFill>
                    <a:srgbClr val="7D7D7D"/>
                  </a:solidFill>
                  <a:latin typeface="TradeGothic" pitchFamily="32" charset="0"/>
                </a:rPr>
                <a:t>0</a:t>
              </a:r>
            </a:p>
          </p:txBody>
        </p:sp>
      </p:grpSp>
      <p:sp>
        <p:nvSpPr>
          <p:cNvPr id="18" name="Date Placeholder 1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F6253-5DDD-6749-B85B-218D081C4B0A}" type="datetime1">
              <a:rPr lang="en-US" smtClean="0"/>
              <a:t>9/20/2023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Jure Leskovec, Stanford CS246: Mining Massive Datasets, http://cs246.stanford.edu</a:t>
            </a:r>
          </a:p>
        </p:txBody>
      </p:sp>
      <p:sp>
        <p:nvSpPr>
          <p:cNvPr id="20" name="Slide Number Placeholder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65" name="Rectangle 64"/>
          <p:cNvSpPr/>
          <p:nvPr/>
        </p:nvSpPr>
        <p:spPr>
          <a:xfrm>
            <a:off x="1066800" y="6096000"/>
            <a:ext cx="6922633" cy="533400"/>
          </a:xfrm>
          <a:prstGeom prst="rect">
            <a:avLst/>
          </a:prstGeom>
          <a:solidFill>
            <a:srgbClr val="008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Chunk servers also serve as compute servers</a:t>
            </a:r>
          </a:p>
        </p:txBody>
      </p:sp>
    </p:spTree>
    <p:extLst>
      <p:ext uri="{BB962C8B-B14F-4D97-AF65-F5344CB8AC3E}">
        <p14:creationId xmlns:p14="http://schemas.microsoft.com/office/powerpoint/2010/main" val="145715577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04800" y="76200"/>
            <a:ext cx="8763000" cy="987552"/>
          </a:xfrm>
        </p:spPr>
        <p:txBody>
          <a:bodyPr>
            <a:normAutofit fontScale="90000"/>
          </a:bodyPr>
          <a:lstStyle/>
          <a:p>
            <a:r>
              <a:rPr lang="en-US" altLang="zh-TW" dirty="0" smtClean="0"/>
              <a:t>Google File System (GFS) Architecture</a:t>
            </a:r>
            <a:endParaRPr lang="zh-TW" altLang="en-US" dirty="0"/>
          </a:p>
        </p:txBody>
      </p:sp>
      <p:pic>
        <p:nvPicPr>
          <p:cNvPr id="7" name="內容版面配置區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288530"/>
            <a:ext cx="8229600" cy="3271539"/>
          </a:xfrm>
        </p:spPr>
      </p:pic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AB28D-17BF-3E4D-8186-12B40FA58415}" type="datetime1">
              <a:rPr lang="en-US" smtClean="0"/>
              <a:t>9/20/2023</a:t>
            </a:fld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Jure Leskovec, Stanford CS246: Mining Massive Datasets, http://cs246.stanford.edu</a:t>
            </a:r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490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smtClean="0"/>
              <a:t>HDFS Architecture – Master/Slave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911" y="1371600"/>
            <a:ext cx="7200180" cy="4973242"/>
          </a:xfrm>
        </p:spPr>
      </p:pic>
    </p:spTree>
    <p:extLst>
      <p:ext uri="{BB962C8B-B14F-4D97-AF65-F5344CB8AC3E}">
        <p14:creationId xmlns:p14="http://schemas.microsoft.com/office/powerpoint/2010/main" val="2024781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Typical Big Data Problem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Iterate over a large number of records</a:t>
            </a:r>
          </a:p>
          <a:p>
            <a:r>
              <a:rPr lang="en-US" dirty="0" smtClean="0"/>
              <a:t>Extract something of interest from each</a:t>
            </a:r>
          </a:p>
          <a:p>
            <a:r>
              <a:rPr lang="en-US" dirty="0" smtClean="0"/>
              <a:t>Shuffle and sort intermediate results</a:t>
            </a:r>
          </a:p>
          <a:p>
            <a:r>
              <a:rPr lang="en-US" dirty="0" smtClean="0"/>
              <a:t>Aggregate intermediate results</a:t>
            </a:r>
          </a:p>
          <a:p>
            <a:r>
              <a:rPr lang="en-US" dirty="0" smtClean="0"/>
              <a:t>Generate final output</a:t>
            </a:r>
          </a:p>
        </p:txBody>
      </p:sp>
      <p:sp>
        <p:nvSpPr>
          <p:cNvPr id="17412" name="Text Box 4"/>
          <p:cNvSpPr txBox="1">
            <a:spLocks noChangeArrowheads="1"/>
          </p:cNvSpPr>
          <p:nvPr/>
        </p:nvSpPr>
        <p:spPr bwMode="auto">
          <a:xfrm>
            <a:off x="2514600" y="5486400"/>
            <a:ext cx="59436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Gill Sans"/>
                <a:cs typeface="Gill Sans"/>
              </a:rPr>
              <a:t>Key idea: </a:t>
            </a:r>
            <a:r>
              <a:rPr lang="en-US" sz="2400" dirty="0" smtClean="0">
                <a:solidFill>
                  <a:srgbClr val="FF0000"/>
                </a:solidFill>
                <a:latin typeface="Gill Sans"/>
                <a:cs typeface="Gill Sans"/>
              </a:rPr>
              <a:t>provide a functional </a:t>
            </a:r>
            <a:r>
              <a:rPr lang="en-US" sz="2400" dirty="0">
                <a:solidFill>
                  <a:srgbClr val="FF0000"/>
                </a:solidFill>
                <a:latin typeface="Gill Sans"/>
                <a:cs typeface="Gill Sans"/>
              </a:rPr>
              <a:t>abstraction </a:t>
            </a:r>
            <a:r>
              <a:rPr lang="en-US" sz="2400" dirty="0" smtClean="0">
                <a:solidFill>
                  <a:srgbClr val="FF0000"/>
                </a:solidFill>
                <a:latin typeface="Gill Sans"/>
                <a:cs typeface="Gill Sans"/>
              </a:rPr>
              <a:t>for these </a:t>
            </a:r>
            <a:r>
              <a:rPr lang="en-US" sz="2400" dirty="0">
                <a:solidFill>
                  <a:srgbClr val="FF0000"/>
                </a:solidFill>
                <a:latin typeface="Gill Sans"/>
                <a:cs typeface="Gill Sans"/>
              </a:rPr>
              <a:t>two operations</a:t>
            </a: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 rot="816188">
            <a:off x="-26553" y="1706638"/>
            <a:ext cx="967507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  <a:latin typeface="Gill Sans"/>
                <a:cs typeface="Gill Sans"/>
              </a:rPr>
              <a:t>Map</a:t>
            </a:r>
            <a:endParaRPr lang="en-US" sz="360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 rot="-811533">
            <a:off x="6059947" y="2837161"/>
            <a:ext cx="1517162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  <a:latin typeface="Gill Sans"/>
                <a:cs typeface="Gill Sans"/>
              </a:rPr>
              <a:t>Reduce</a:t>
            </a:r>
            <a:endParaRPr lang="en-US" sz="360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7" name="TextBox 2"/>
          <p:cNvSpPr txBox="1">
            <a:spLocks noChangeArrowheads="1"/>
          </p:cNvSpPr>
          <p:nvPr/>
        </p:nvSpPr>
        <p:spPr bwMode="auto">
          <a:xfrm>
            <a:off x="0" y="6611938"/>
            <a:ext cx="3124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 smtClean="0"/>
              <a:t>(Dean </a:t>
            </a:r>
            <a:r>
              <a:rPr lang="en-US" sz="1000" b="0" dirty="0"/>
              <a:t>and </a:t>
            </a:r>
            <a:r>
              <a:rPr lang="en-US" sz="1000" b="0" dirty="0" err="1" smtClean="0"/>
              <a:t>Ghemawat</a:t>
            </a:r>
            <a:r>
              <a:rPr lang="en-US" sz="1000" b="0" dirty="0" smtClean="0"/>
              <a:t>, OSDI </a:t>
            </a:r>
            <a:r>
              <a:rPr lang="en-US" sz="1000" b="0" dirty="0"/>
              <a:t>2004)</a:t>
            </a:r>
          </a:p>
        </p:txBody>
      </p:sp>
    </p:spTree>
    <p:extLst>
      <p:ext uri="{BB962C8B-B14F-4D97-AF65-F5344CB8AC3E}">
        <p14:creationId xmlns:p14="http://schemas.microsoft.com/office/powerpoint/2010/main" val="1924184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2" grpId="0"/>
      <p:bldP spid="5" grpId="0"/>
      <p:bldP spid="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Oval 7"/>
          <p:cNvSpPr>
            <a:spLocks noChangeArrowheads="1"/>
          </p:cNvSpPr>
          <p:nvPr/>
        </p:nvSpPr>
        <p:spPr bwMode="auto">
          <a:xfrm>
            <a:off x="3331329" y="2171700"/>
            <a:ext cx="533400" cy="5334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Oval 13"/>
          <p:cNvSpPr>
            <a:spLocks noChangeArrowheads="1"/>
          </p:cNvSpPr>
          <p:nvPr/>
        </p:nvSpPr>
        <p:spPr bwMode="auto">
          <a:xfrm>
            <a:off x="4017129" y="2171700"/>
            <a:ext cx="533400" cy="5334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Oval 17"/>
          <p:cNvSpPr>
            <a:spLocks noChangeArrowheads="1"/>
          </p:cNvSpPr>
          <p:nvPr/>
        </p:nvSpPr>
        <p:spPr bwMode="auto">
          <a:xfrm>
            <a:off x="4702929" y="2171700"/>
            <a:ext cx="533400" cy="5334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0" name="Oval 21"/>
          <p:cNvSpPr>
            <a:spLocks noChangeArrowheads="1"/>
          </p:cNvSpPr>
          <p:nvPr/>
        </p:nvSpPr>
        <p:spPr bwMode="auto">
          <a:xfrm>
            <a:off x="5388729" y="2171700"/>
            <a:ext cx="533400" cy="5334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Oval 25"/>
          <p:cNvSpPr>
            <a:spLocks noChangeArrowheads="1"/>
          </p:cNvSpPr>
          <p:nvPr/>
        </p:nvSpPr>
        <p:spPr bwMode="auto">
          <a:xfrm>
            <a:off x="6074529" y="2171700"/>
            <a:ext cx="533400" cy="5334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7" name="Rectangle 29"/>
          <p:cNvSpPr>
            <a:spLocks noChangeArrowheads="1"/>
          </p:cNvSpPr>
          <p:nvPr/>
        </p:nvSpPr>
        <p:spPr bwMode="auto">
          <a:xfrm>
            <a:off x="2743200" y="5181600"/>
            <a:ext cx="381000" cy="381000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9" name="Rectangle 8"/>
          <p:cNvSpPr>
            <a:spLocks noChangeArrowheads="1"/>
          </p:cNvSpPr>
          <p:nvPr/>
        </p:nvSpPr>
        <p:spPr bwMode="auto">
          <a:xfrm>
            <a:off x="3407529" y="5181600"/>
            <a:ext cx="381000" cy="381000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0" name="TextBox 12"/>
          <p:cNvSpPr txBox="1">
            <a:spLocks noChangeArrowheads="1"/>
          </p:cNvSpPr>
          <p:nvPr/>
        </p:nvSpPr>
        <p:spPr bwMode="auto">
          <a:xfrm>
            <a:off x="3443179" y="4495800"/>
            <a:ext cx="30649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 smtClean="0"/>
              <a:t>g</a:t>
            </a:r>
            <a:endParaRPr lang="en-US" dirty="0"/>
          </a:p>
        </p:txBody>
      </p:sp>
      <p:cxnSp>
        <p:nvCxnSpPr>
          <p:cNvPr id="41" name="Straight Arrow Connector 37"/>
          <p:cNvCxnSpPr>
            <a:cxnSpLocks noChangeShapeType="1"/>
            <a:stCxn id="37" idx="0"/>
            <a:endCxn id="40" idx="1"/>
          </p:cNvCxnSpPr>
          <p:nvPr/>
        </p:nvCxnSpPr>
        <p:spPr bwMode="auto">
          <a:xfrm flipV="1">
            <a:off x="2933700" y="4680466"/>
            <a:ext cx="509479" cy="501134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50"/>
          <p:cNvCxnSpPr>
            <a:cxnSpLocks noChangeShapeType="1"/>
            <a:stCxn id="70" idx="4"/>
            <a:endCxn id="40" idx="0"/>
          </p:cNvCxnSpPr>
          <p:nvPr/>
        </p:nvCxnSpPr>
        <p:spPr bwMode="auto">
          <a:xfrm flipH="1">
            <a:off x="3596426" y="4114800"/>
            <a:ext cx="1603" cy="381000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51"/>
          <p:cNvCxnSpPr>
            <a:cxnSpLocks noChangeShapeType="1"/>
            <a:stCxn id="40" idx="2"/>
            <a:endCxn id="39" idx="0"/>
          </p:cNvCxnSpPr>
          <p:nvPr/>
        </p:nvCxnSpPr>
        <p:spPr bwMode="auto">
          <a:xfrm>
            <a:off x="3596426" y="4865132"/>
            <a:ext cx="1603" cy="316468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5" name="Rectangle 14"/>
          <p:cNvSpPr>
            <a:spLocks noChangeArrowheads="1"/>
          </p:cNvSpPr>
          <p:nvPr/>
        </p:nvSpPr>
        <p:spPr bwMode="auto">
          <a:xfrm>
            <a:off x="4093329" y="5181600"/>
            <a:ext cx="381000" cy="381000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6" name="TextBox 53"/>
          <p:cNvSpPr txBox="1">
            <a:spLocks noChangeArrowheads="1"/>
          </p:cNvSpPr>
          <p:nvPr/>
        </p:nvSpPr>
        <p:spPr bwMode="auto">
          <a:xfrm>
            <a:off x="4128979" y="4495800"/>
            <a:ext cx="30649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 smtClean="0"/>
              <a:t>g</a:t>
            </a:r>
            <a:endParaRPr lang="en-US" dirty="0"/>
          </a:p>
        </p:txBody>
      </p:sp>
      <p:cxnSp>
        <p:nvCxnSpPr>
          <p:cNvPr id="47" name="Straight Arrow Connector 54"/>
          <p:cNvCxnSpPr>
            <a:cxnSpLocks noChangeShapeType="1"/>
            <a:stCxn id="39" idx="0"/>
            <a:endCxn id="46" idx="1"/>
          </p:cNvCxnSpPr>
          <p:nvPr/>
        </p:nvCxnSpPr>
        <p:spPr bwMode="auto">
          <a:xfrm flipV="1">
            <a:off x="3598029" y="4680466"/>
            <a:ext cx="530950" cy="501134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55"/>
          <p:cNvCxnSpPr>
            <a:cxnSpLocks noChangeShapeType="1"/>
            <a:stCxn id="74" idx="4"/>
            <a:endCxn id="46" idx="0"/>
          </p:cNvCxnSpPr>
          <p:nvPr/>
        </p:nvCxnSpPr>
        <p:spPr bwMode="auto">
          <a:xfrm flipH="1">
            <a:off x="4282226" y="4114800"/>
            <a:ext cx="1603" cy="381000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56"/>
          <p:cNvCxnSpPr>
            <a:cxnSpLocks noChangeShapeType="1"/>
            <a:stCxn id="46" idx="2"/>
            <a:endCxn id="45" idx="0"/>
          </p:cNvCxnSpPr>
          <p:nvPr/>
        </p:nvCxnSpPr>
        <p:spPr bwMode="auto">
          <a:xfrm>
            <a:off x="4282226" y="4865132"/>
            <a:ext cx="1603" cy="316468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1" name="Rectangle 18"/>
          <p:cNvSpPr>
            <a:spLocks noChangeArrowheads="1"/>
          </p:cNvSpPr>
          <p:nvPr/>
        </p:nvSpPr>
        <p:spPr bwMode="auto">
          <a:xfrm>
            <a:off x="4779129" y="5181600"/>
            <a:ext cx="381000" cy="381000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52" name="TextBox 57"/>
          <p:cNvSpPr txBox="1">
            <a:spLocks noChangeArrowheads="1"/>
          </p:cNvSpPr>
          <p:nvPr/>
        </p:nvSpPr>
        <p:spPr bwMode="auto">
          <a:xfrm>
            <a:off x="4814779" y="4495800"/>
            <a:ext cx="30649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 smtClean="0"/>
              <a:t>g</a:t>
            </a:r>
            <a:endParaRPr lang="en-US" dirty="0"/>
          </a:p>
        </p:txBody>
      </p:sp>
      <p:cxnSp>
        <p:nvCxnSpPr>
          <p:cNvPr id="53" name="Straight Arrow Connector 58"/>
          <p:cNvCxnSpPr>
            <a:cxnSpLocks noChangeShapeType="1"/>
            <a:stCxn id="45" idx="0"/>
            <a:endCxn id="52" idx="1"/>
          </p:cNvCxnSpPr>
          <p:nvPr/>
        </p:nvCxnSpPr>
        <p:spPr bwMode="auto">
          <a:xfrm flipV="1">
            <a:off x="4283829" y="4680466"/>
            <a:ext cx="530950" cy="501134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59"/>
          <p:cNvCxnSpPr>
            <a:cxnSpLocks noChangeShapeType="1"/>
            <a:stCxn id="75" idx="4"/>
            <a:endCxn id="52" idx="0"/>
          </p:cNvCxnSpPr>
          <p:nvPr/>
        </p:nvCxnSpPr>
        <p:spPr bwMode="auto">
          <a:xfrm flipH="1">
            <a:off x="4968026" y="4114800"/>
            <a:ext cx="1603" cy="381000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Arrow Connector 60"/>
          <p:cNvCxnSpPr>
            <a:cxnSpLocks noChangeShapeType="1"/>
            <a:stCxn id="52" idx="2"/>
            <a:endCxn id="51" idx="0"/>
          </p:cNvCxnSpPr>
          <p:nvPr/>
        </p:nvCxnSpPr>
        <p:spPr bwMode="auto">
          <a:xfrm>
            <a:off x="4968026" y="4865132"/>
            <a:ext cx="1603" cy="316468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7" name="Rectangle 22"/>
          <p:cNvSpPr>
            <a:spLocks noChangeArrowheads="1"/>
          </p:cNvSpPr>
          <p:nvPr/>
        </p:nvSpPr>
        <p:spPr bwMode="auto">
          <a:xfrm>
            <a:off x="5464929" y="5181600"/>
            <a:ext cx="381000" cy="381000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58" name="TextBox 61"/>
          <p:cNvSpPr txBox="1">
            <a:spLocks noChangeArrowheads="1"/>
          </p:cNvSpPr>
          <p:nvPr/>
        </p:nvSpPr>
        <p:spPr bwMode="auto">
          <a:xfrm>
            <a:off x="5500579" y="4495800"/>
            <a:ext cx="30649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 smtClean="0"/>
              <a:t>g</a:t>
            </a:r>
            <a:endParaRPr lang="en-US" dirty="0"/>
          </a:p>
        </p:txBody>
      </p:sp>
      <p:cxnSp>
        <p:nvCxnSpPr>
          <p:cNvPr id="59" name="Straight Arrow Connector 62"/>
          <p:cNvCxnSpPr>
            <a:cxnSpLocks noChangeShapeType="1"/>
            <a:stCxn id="51" idx="0"/>
            <a:endCxn id="58" idx="1"/>
          </p:cNvCxnSpPr>
          <p:nvPr/>
        </p:nvCxnSpPr>
        <p:spPr bwMode="auto">
          <a:xfrm flipV="1">
            <a:off x="4969629" y="4680466"/>
            <a:ext cx="530950" cy="501134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Arrow Connector 63"/>
          <p:cNvCxnSpPr>
            <a:cxnSpLocks noChangeShapeType="1"/>
            <a:stCxn id="76" idx="4"/>
            <a:endCxn id="58" idx="0"/>
          </p:cNvCxnSpPr>
          <p:nvPr/>
        </p:nvCxnSpPr>
        <p:spPr bwMode="auto">
          <a:xfrm flipH="1">
            <a:off x="5653826" y="4114800"/>
            <a:ext cx="1603" cy="381000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Arrow Connector 64"/>
          <p:cNvCxnSpPr>
            <a:cxnSpLocks noChangeShapeType="1"/>
            <a:stCxn id="58" idx="2"/>
            <a:endCxn id="57" idx="0"/>
          </p:cNvCxnSpPr>
          <p:nvPr/>
        </p:nvCxnSpPr>
        <p:spPr bwMode="auto">
          <a:xfrm>
            <a:off x="5653826" y="4865132"/>
            <a:ext cx="1603" cy="316468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3" name="Rectangle 26"/>
          <p:cNvSpPr>
            <a:spLocks noChangeArrowheads="1"/>
          </p:cNvSpPr>
          <p:nvPr/>
        </p:nvSpPr>
        <p:spPr bwMode="auto">
          <a:xfrm>
            <a:off x="6150729" y="5181600"/>
            <a:ext cx="381000" cy="381000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64" name="TextBox 65"/>
          <p:cNvSpPr txBox="1">
            <a:spLocks noChangeArrowheads="1"/>
          </p:cNvSpPr>
          <p:nvPr/>
        </p:nvSpPr>
        <p:spPr bwMode="auto">
          <a:xfrm>
            <a:off x="6186379" y="4495800"/>
            <a:ext cx="30649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 smtClean="0"/>
              <a:t>g</a:t>
            </a:r>
            <a:endParaRPr lang="en-US" dirty="0"/>
          </a:p>
        </p:txBody>
      </p:sp>
      <p:cxnSp>
        <p:nvCxnSpPr>
          <p:cNvPr id="65" name="Straight Arrow Connector 66"/>
          <p:cNvCxnSpPr>
            <a:cxnSpLocks noChangeShapeType="1"/>
            <a:stCxn id="57" idx="0"/>
            <a:endCxn id="64" idx="1"/>
          </p:cNvCxnSpPr>
          <p:nvPr/>
        </p:nvCxnSpPr>
        <p:spPr bwMode="auto">
          <a:xfrm flipV="1">
            <a:off x="5655429" y="4680466"/>
            <a:ext cx="530950" cy="501134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6" name="Straight Arrow Connector 67"/>
          <p:cNvCxnSpPr>
            <a:cxnSpLocks noChangeShapeType="1"/>
            <a:stCxn id="77" idx="4"/>
            <a:endCxn id="64" idx="0"/>
          </p:cNvCxnSpPr>
          <p:nvPr/>
        </p:nvCxnSpPr>
        <p:spPr bwMode="auto">
          <a:xfrm flipH="1">
            <a:off x="6339626" y="4114800"/>
            <a:ext cx="1603" cy="381000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7" name="Straight Arrow Connector 68"/>
          <p:cNvCxnSpPr>
            <a:cxnSpLocks noChangeShapeType="1"/>
            <a:stCxn id="64" idx="2"/>
            <a:endCxn id="63" idx="0"/>
          </p:cNvCxnSpPr>
          <p:nvPr/>
        </p:nvCxnSpPr>
        <p:spPr bwMode="auto">
          <a:xfrm>
            <a:off x="6339626" y="4865132"/>
            <a:ext cx="1603" cy="316468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0" name="Oval 7"/>
          <p:cNvSpPr>
            <a:spLocks noChangeArrowheads="1"/>
          </p:cNvSpPr>
          <p:nvPr/>
        </p:nvSpPr>
        <p:spPr bwMode="auto">
          <a:xfrm>
            <a:off x="3331329" y="3581400"/>
            <a:ext cx="533400" cy="5334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4" name="Oval 7"/>
          <p:cNvSpPr>
            <a:spLocks noChangeArrowheads="1"/>
          </p:cNvSpPr>
          <p:nvPr/>
        </p:nvSpPr>
        <p:spPr bwMode="auto">
          <a:xfrm>
            <a:off x="4017129" y="3581400"/>
            <a:ext cx="533400" cy="5334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5" name="Oval 7"/>
          <p:cNvSpPr>
            <a:spLocks noChangeArrowheads="1"/>
          </p:cNvSpPr>
          <p:nvPr/>
        </p:nvSpPr>
        <p:spPr bwMode="auto">
          <a:xfrm>
            <a:off x="4702929" y="3581400"/>
            <a:ext cx="533400" cy="5334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6" name="Oval 7"/>
          <p:cNvSpPr>
            <a:spLocks noChangeArrowheads="1"/>
          </p:cNvSpPr>
          <p:nvPr/>
        </p:nvSpPr>
        <p:spPr bwMode="auto">
          <a:xfrm>
            <a:off x="5388729" y="3581400"/>
            <a:ext cx="533400" cy="5334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7" name="Oval 7"/>
          <p:cNvSpPr>
            <a:spLocks noChangeArrowheads="1"/>
          </p:cNvSpPr>
          <p:nvPr/>
        </p:nvSpPr>
        <p:spPr bwMode="auto">
          <a:xfrm>
            <a:off x="6074529" y="3581400"/>
            <a:ext cx="533400" cy="5334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82" name="TextBox 12"/>
          <p:cNvSpPr txBox="1">
            <a:spLocks noChangeArrowheads="1"/>
          </p:cNvSpPr>
          <p:nvPr/>
        </p:nvSpPr>
        <p:spPr bwMode="auto">
          <a:xfrm>
            <a:off x="3471231" y="2976146"/>
            <a:ext cx="25840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 smtClean="0"/>
              <a:t>f</a:t>
            </a:r>
            <a:endParaRPr lang="en-US" dirty="0"/>
          </a:p>
        </p:txBody>
      </p:sp>
      <p:cxnSp>
        <p:nvCxnSpPr>
          <p:cNvPr id="84" name="Straight Arrow Connector 50"/>
          <p:cNvCxnSpPr>
            <a:cxnSpLocks noChangeShapeType="1"/>
          </p:cNvCxnSpPr>
          <p:nvPr/>
        </p:nvCxnSpPr>
        <p:spPr bwMode="auto">
          <a:xfrm rot="5400000">
            <a:off x="3461697" y="2878764"/>
            <a:ext cx="271046" cy="1588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5" name="Straight Arrow Connector 51"/>
          <p:cNvCxnSpPr>
            <a:cxnSpLocks noChangeShapeType="1"/>
            <a:stCxn id="82" idx="2"/>
            <a:endCxn id="70" idx="0"/>
          </p:cNvCxnSpPr>
          <p:nvPr/>
        </p:nvCxnSpPr>
        <p:spPr bwMode="auto">
          <a:xfrm flipH="1">
            <a:off x="3598029" y="3345478"/>
            <a:ext cx="2404" cy="235922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6" name="TextBox 53"/>
          <p:cNvSpPr txBox="1">
            <a:spLocks noChangeArrowheads="1"/>
          </p:cNvSpPr>
          <p:nvPr/>
        </p:nvSpPr>
        <p:spPr bwMode="auto">
          <a:xfrm>
            <a:off x="4157031" y="2976146"/>
            <a:ext cx="25840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 smtClean="0"/>
              <a:t>f</a:t>
            </a:r>
            <a:endParaRPr lang="en-US" dirty="0"/>
          </a:p>
        </p:txBody>
      </p:sp>
      <p:cxnSp>
        <p:nvCxnSpPr>
          <p:cNvPr id="88" name="Straight Arrow Connector 55"/>
          <p:cNvCxnSpPr>
            <a:cxnSpLocks noChangeShapeType="1"/>
            <a:stCxn id="28" idx="4"/>
            <a:endCxn id="86" idx="0"/>
          </p:cNvCxnSpPr>
          <p:nvPr/>
        </p:nvCxnSpPr>
        <p:spPr bwMode="auto">
          <a:xfrm>
            <a:off x="4283829" y="2705100"/>
            <a:ext cx="2404" cy="271046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9" name="Straight Arrow Connector 56"/>
          <p:cNvCxnSpPr>
            <a:cxnSpLocks noChangeShapeType="1"/>
            <a:stCxn id="86" idx="2"/>
            <a:endCxn id="74" idx="0"/>
          </p:cNvCxnSpPr>
          <p:nvPr/>
        </p:nvCxnSpPr>
        <p:spPr bwMode="auto">
          <a:xfrm flipH="1">
            <a:off x="4283829" y="3345478"/>
            <a:ext cx="2404" cy="235922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0" name="TextBox 57"/>
          <p:cNvSpPr txBox="1">
            <a:spLocks noChangeArrowheads="1"/>
          </p:cNvSpPr>
          <p:nvPr/>
        </p:nvSpPr>
        <p:spPr bwMode="auto">
          <a:xfrm>
            <a:off x="4842831" y="2976146"/>
            <a:ext cx="25840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 smtClean="0"/>
              <a:t>f</a:t>
            </a:r>
            <a:endParaRPr lang="en-US" dirty="0"/>
          </a:p>
        </p:txBody>
      </p:sp>
      <p:cxnSp>
        <p:nvCxnSpPr>
          <p:cNvPr id="92" name="Straight Arrow Connector 59"/>
          <p:cNvCxnSpPr>
            <a:cxnSpLocks noChangeShapeType="1"/>
            <a:stCxn id="29" idx="4"/>
            <a:endCxn id="90" idx="0"/>
          </p:cNvCxnSpPr>
          <p:nvPr/>
        </p:nvCxnSpPr>
        <p:spPr bwMode="auto">
          <a:xfrm>
            <a:off x="4969629" y="2705100"/>
            <a:ext cx="2404" cy="271046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3" name="Straight Arrow Connector 60"/>
          <p:cNvCxnSpPr>
            <a:cxnSpLocks noChangeShapeType="1"/>
            <a:stCxn id="90" idx="2"/>
            <a:endCxn id="75" idx="0"/>
          </p:cNvCxnSpPr>
          <p:nvPr/>
        </p:nvCxnSpPr>
        <p:spPr bwMode="auto">
          <a:xfrm flipH="1">
            <a:off x="4969629" y="3345478"/>
            <a:ext cx="2404" cy="235922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4" name="TextBox 61"/>
          <p:cNvSpPr txBox="1">
            <a:spLocks noChangeArrowheads="1"/>
          </p:cNvSpPr>
          <p:nvPr/>
        </p:nvSpPr>
        <p:spPr bwMode="auto">
          <a:xfrm>
            <a:off x="5528631" y="2976146"/>
            <a:ext cx="25840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 smtClean="0"/>
              <a:t>f</a:t>
            </a:r>
            <a:endParaRPr lang="en-US" dirty="0"/>
          </a:p>
        </p:txBody>
      </p:sp>
      <p:cxnSp>
        <p:nvCxnSpPr>
          <p:cNvPr id="96" name="Straight Arrow Connector 63"/>
          <p:cNvCxnSpPr>
            <a:cxnSpLocks noChangeShapeType="1"/>
            <a:stCxn id="30" idx="4"/>
            <a:endCxn id="94" idx="0"/>
          </p:cNvCxnSpPr>
          <p:nvPr/>
        </p:nvCxnSpPr>
        <p:spPr bwMode="auto">
          <a:xfrm>
            <a:off x="5655429" y="2705100"/>
            <a:ext cx="2404" cy="271046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7" name="Straight Arrow Connector 64"/>
          <p:cNvCxnSpPr>
            <a:cxnSpLocks noChangeShapeType="1"/>
            <a:stCxn id="94" idx="2"/>
            <a:endCxn id="76" idx="0"/>
          </p:cNvCxnSpPr>
          <p:nvPr/>
        </p:nvCxnSpPr>
        <p:spPr bwMode="auto">
          <a:xfrm flipH="1">
            <a:off x="5655429" y="3345478"/>
            <a:ext cx="2404" cy="235922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8" name="TextBox 65"/>
          <p:cNvSpPr txBox="1">
            <a:spLocks noChangeArrowheads="1"/>
          </p:cNvSpPr>
          <p:nvPr/>
        </p:nvSpPr>
        <p:spPr bwMode="auto">
          <a:xfrm>
            <a:off x="6214431" y="2976146"/>
            <a:ext cx="25840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 smtClean="0"/>
              <a:t>f</a:t>
            </a:r>
            <a:endParaRPr lang="en-US" dirty="0"/>
          </a:p>
        </p:txBody>
      </p:sp>
      <p:cxnSp>
        <p:nvCxnSpPr>
          <p:cNvPr id="100" name="Straight Arrow Connector 67"/>
          <p:cNvCxnSpPr>
            <a:cxnSpLocks noChangeShapeType="1"/>
            <a:stCxn id="31" idx="4"/>
            <a:endCxn id="98" idx="0"/>
          </p:cNvCxnSpPr>
          <p:nvPr/>
        </p:nvCxnSpPr>
        <p:spPr bwMode="auto">
          <a:xfrm>
            <a:off x="6341229" y="2705100"/>
            <a:ext cx="2404" cy="271046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1" name="Straight Arrow Connector 68"/>
          <p:cNvCxnSpPr>
            <a:cxnSpLocks noChangeShapeType="1"/>
            <a:stCxn id="98" idx="2"/>
            <a:endCxn id="77" idx="0"/>
          </p:cNvCxnSpPr>
          <p:nvPr/>
        </p:nvCxnSpPr>
        <p:spPr bwMode="auto">
          <a:xfrm flipH="1">
            <a:off x="6341229" y="3345478"/>
            <a:ext cx="2404" cy="235922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6" name="TextBox 145"/>
          <p:cNvSpPr txBox="1"/>
          <p:nvPr/>
        </p:nvSpPr>
        <p:spPr>
          <a:xfrm>
            <a:off x="990600" y="2895600"/>
            <a:ext cx="9675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Gill Sans"/>
                <a:cs typeface="Gill Sans"/>
              </a:rPr>
              <a:t>Map</a:t>
            </a:r>
            <a:endParaRPr lang="en-US" sz="2800" dirty="0">
              <a:latin typeface="Gill Sans"/>
              <a:cs typeface="Gill Sans"/>
            </a:endParaRPr>
          </a:p>
        </p:txBody>
      </p:sp>
      <p:sp>
        <p:nvSpPr>
          <p:cNvPr id="147" name="TextBox 146"/>
          <p:cNvSpPr txBox="1"/>
          <p:nvPr/>
        </p:nvSpPr>
        <p:spPr>
          <a:xfrm>
            <a:off x="1000585" y="4343400"/>
            <a:ext cx="9204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Gill Sans"/>
                <a:cs typeface="Gill Sans"/>
              </a:rPr>
              <a:t>Fold</a:t>
            </a:r>
            <a:endParaRPr lang="en-US" sz="2800" dirty="0">
              <a:latin typeface="Gill Sans"/>
              <a:cs typeface="Gill Sans"/>
            </a:endParaRPr>
          </a:p>
        </p:txBody>
      </p:sp>
      <p:sp>
        <p:nvSpPr>
          <p:cNvPr id="56" name="Title 5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Roots in Functional Programming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209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29" grpId="0" animBg="1"/>
      <p:bldP spid="30" grpId="0" animBg="1"/>
      <p:bldP spid="31" grpId="0" animBg="1"/>
      <p:bldP spid="37" grpId="0" animBg="1"/>
      <p:bldP spid="39" grpId="0" animBg="1"/>
      <p:bldP spid="40" grpId="0"/>
      <p:bldP spid="45" grpId="0" animBg="1"/>
      <p:bldP spid="46" grpId="0"/>
      <p:bldP spid="51" grpId="0" animBg="1"/>
      <p:bldP spid="52" grpId="0"/>
      <p:bldP spid="57" grpId="0" animBg="1"/>
      <p:bldP spid="58" grpId="0"/>
      <p:bldP spid="63" grpId="0" animBg="1"/>
      <p:bldP spid="64" grpId="0"/>
      <p:bldP spid="70" grpId="0" animBg="1"/>
      <p:bldP spid="74" grpId="0" animBg="1"/>
      <p:bldP spid="75" grpId="0" animBg="1"/>
      <p:bldP spid="76" grpId="0" animBg="1"/>
      <p:bldP spid="77" grpId="0" animBg="1"/>
      <p:bldP spid="82" grpId="0"/>
      <p:bldP spid="86" grpId="0"/>
      <p:bldP spid="90" grpId="0"/>
      <p:bldP spid="94" grpId="0"/>
      <p:bldP spid="98" grpId="0"/>
      <p:bldP spid="146" grpId="0"/>
      <p:bldP spid="14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Programming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/>
              <a:t>MapReduce is a </a:t>
            </a:r>
            <a:r>
              <a:rPr lang="en-US" b="1" dirty="0">
                <a:solidFill>
                  <a:srgbClr val="00B050"/>
                </a:solidFill>
              </a:rPr>
              <a:t>style of programming</a:t>
            </a:r>
            <a:r>
              <a:rPr lang="en-US" b="1" dirty="0"/>
              <a:t> designed for:</a:t>
            </a:r>
          </a:p>
          <a:p>
            <a:pPr marL="925830" lvl="1" indent="-514350">
              <a:buFont typeface="+mj-lt"/>
              <a:buAutoNum type="arabicPeriod"/>
            </a:pPr>
            <a:r>
              <a:rPr lang="en-US" dirty="0"/>
              <a:t>Easy parallel programming</a:t>
            </a:r>
          </a:p>
          <a:p>
            <a:pPr marL="925830" lvl="1" indent="-514350">
              <a:buFont typeface="+mj-lt"/>
              <a:buAutoNum type="arabicPeriod"/>
            </a:pPr>
            <a:r>
              <a:rPr lang="en-US" dirty="0"/>
              <a:t>Invisible management of hardware and software failures</a:t>
            </a:r>
          </a:p>
          <a:p>
            <a:pPr marL="925830" lvl="1" indent="-514350">
              <a:buFont typeface="+mj-lt"/>
              <a:buAutoNum type="arabicPeriod"/>
            </a:pPr>
            <a:r>
              <a:rPr lang="en-US" dirty="0"/>
              <a:t>Easy management of very-large-scale data</a:t>
            </a:r>
          </a:p>
          <a:p>
            <a:pPr marL="925830" lvl="1" indent="-514350">
              <a:buFont typeface="+mj-lt"/>
              <a:buAutoNum type="arabicPeriod"/>
            </a:pPr>
            <a:endParaRPr lang="en-US" dirty="0"/>
          </a:p>
          <a:p>
            <a:r>
              <a:rPr lang="en-US" dirty="0"/>
              <a:t>It has several </a:t>
            </a:r>
            <a:r>
              <a:rPr lang="en-US" dirty="0">
                <a:solidFill>
                  <a:srgbClr val="00B050"/>
                </a:solidFill>
              </a:rPr>
              <a:t>implementations</a:t>
            </a:r>
            <a:r>
              <a:rPr lang="en-US" dirty="0"/>
              <a:t>, including Hadoop, Spark (used in this class), </a:t>
            </a:r>
            <a:r>
              <a:rPr lang="en-US" dirty="0" err="1"/>
              <a:t>Flink</a:t>
            </a:r>
            <a:r>
              <a:rPr lang="en-US" dirty="0"/>
              <a:t>, and the original Google implementation just called “MapReduce”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C672F-09C9-C847-BF2D-97FB5B51BC1B}" type="datetime1">
              <a:rPr lang="en-US" smtClean="0"/>
              <a:t>9/20/2023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Jure Leskovec, Stanford CS246: Mining Massive Datasets, http://cs246.stanford.edu</a:t>
            </a:r>
          </a:p>
        </p:txBody>
      </p:sp>
    </p:spTree>
    <p:extLst>
      <p:ext uri="{BB962C8B-B14F-4D97-AF65-F5344CB8AC3E}">
        <p14:creationId xmlns:p14="http://schemas.microsoft.com/office/powerpoint/2010/main" val="2129867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MapReduce Implementations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Google has a proprietary implementation in C++</a:t>
            </a:r>
          </a:p>
          <a:p>
            <a:pPr lvl="1"/>
            <a:r>
              <a:rPr lang="en-US" dirty="0" smtClean="0"/>
              <a:t>Bindings in Java, Python</a:t>
            </a:r>
          </a:p>
          <a:p>
            <a:r>
              <a:rPr lang="en-US" dirty="0" smtClean="0"/>
              <a:t>Hadoop is an open-source implementation in Java</a:t>
            </a:r>
          </a:p>
          <a:p>
            <a:pPr lvl="1"/>
            <a:r>
              <a:rPr lang="en-US" dirty="0" smtClean="0"/>
              <a:t>Development led by Yahoo, now an Apache project</a:t>
            </a:r>
          </a:p>
          <a:p>
            <a:pPr lvl="1"/>
            <a:r>
              <a:rPr lang="en-US" dirty="0" smtClean="0"/>
              <a:t>Used in production at Yahoo, Facebook, Twitter, LinkedIn, Netflix, …</a:t>
            </a:r>
          </a:p>
          <a:p>
            <a:pPr lvl="1"/>
            <a:r>
              <a:rPr lang="en-US" dirty="0" smtClean="0"/>
              <a:t>The </a:t>
            </a:r>
            <a:r>
              <a:rPr lang="en-US" i="1" dirty="0" smtClean="0"/>
              <a:t>de facto</a:t>
            </a:r>
            <a:r>
              <a:rPr lang="en-US" dirty="0" smtClean="0"/>
              <a:t> big data processing platform</a:t>
            </a:r>
          </a:p>
          <a:p>
            <a:pPr lvl="1"/>
            <a:r>
              <a:rPr lang="en-US" dirty="0" smtClean="0"/>
              <a:t>Large and expanding software ecosystem</a:t>
            </a:r>
          </a:p>
          <a:p>
            <a:r>
              <a:rPr lang="en-US" dirty="0"/>
              <a:t>Lots of custom research implementations</a:t>
            </a:r>
          </a:p>
          <a:p>
            <a:pPr lvl="1"/>
            <a:r>
              <a:rPr lang="en-US" dirty="0"/>
              <a:t>For GPUs, cell processors, etc.</a:t>
            </a:r>
          </a:p>
          <a:p>
            <a:pPr lvl="1"/>
            <a:endParaRPr lang="en-US" dirty="0" smtClean="0"/>
          </a:p>
        </p:txBody>
      </p:sp>
      <p:pic>
        <p:nvPicPr>
          <p:cNvPr id="4" name="Picture 3" descr="hadoop+elephant_rgb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791200" y="5867400"/>
            <a:ext cx="3048000" cy="722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32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1"/>
          <p:cNvSpPr>
            <a:spLocks noChangeArrowheads="1"/>
          </p:cNvSpPr>
          <p:nvPr/>
        </p:nvSpPr>
        <p:spPr bwMode="auto">
          <a:xfrm>
            <a:off x="1371600" y="3328988"/>
            <a:ext cx="609600" cy="228600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675" name="TextBox 2"/>
          <p:cNvSpPr txBox="1">
            <a:spLocks noChangeArrowheads="1"/>
          </p:cNvSpPr>
          <p:nvPr/>
        </p:nvSpPr>
        <p:spPr bwMode="auto">
          <a:xfrm>
            <a:off x="1384300" y="3305175"/>
            <a:ext cx="56137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 dirty="0"/>
              <a:t>split 0</a:t>
            </a:r>
          </a:p>
        </p:txBody>
      </p:sp>
      <p:sp>
        <p:nvSpPr>
          <p:cNvPr id="28676" name="Rectangle 6"/>
          <p:cNvSpPr>
            <a:spLocks noChangeArrowheads="1"/>
          </p:cNvSpPr>
          <p:nvPr/>
        </p:nvSpPr>
        <p:spPr bwMode="auto">
          <a:xfrm>
            <a:off x="1371600" y="3557588"/>
            <a:ext cx="609600" cy="228600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677" name="TextBox 7"/>
          <p:cNvSpPr txBox="1">
            <a:spLocks noChangeArrowheads="1"/>
          </p:cNvSpPr>
          <p:nvPr/>
        </p:nvSpPr>
        <p:spPr bwMode="auto">
          <a:xfrm>
            <a:off x="1384300" y="3533775"/>
            <a:ext cx="55175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/>
              <a:t>split 1</a:t>
            </a:r>
          </a:p>
        </p:txBody>
      </p:sp>
      <p:sp>
        <p:nvSpPr>
          <p:cNvPr id="28678" name="Rectangle 9"/>
          <p:cNvSpPr>
            <a:spLocks noChangeArrowheads="1"/>
          </p:cNvSpPr>
          <p:nvPr/>
        </p:nvSpPr>
        <p:spPr bwMode="auto">
          <a:xfrm>
            <a:off x="1371600" y="3786188"/>
            <a:ext cx="609600" cy="228600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679" name="TextBox 10"/>
          <p:cNvSpPr txBox="1">
            <a:spLocks noChangeArrowheads="1"/>
          </p:cNvSpPr>
          <p:nvPr/>
        </p:nvSpPr>
        <p:spPr bwMode="auto">
          <a:xfrm>
            <a:off x="1384300" y="3762375"/>
            <a:ext cx="56137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/>
              <a:t>split 2</a:t>
            </a:r>
          </a:p>
        </p:txBody>
      </p:sp>
      <p:sp>
        <p:nvSpPr>
          <p:cNvPr id="28680" name="Rectangle 12"/>
          <p:cNvSpPr>
            <a:spLocks noChangeArrowheads="1"/>
          </p:cNvSpPr>
          <p:nvPr/>
        </p:nvSpPr>
        <p:spPr bwMode="auto">
          <a:xfrm>
            <a:off x="1371600" y="4014788"/>
            <a:ext cx="609600" cy="228600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681" name="TextBox 13"/>
          <p:cNvSpPr txBox="1">
            <a:spLocks noChangeArrowheads="1"/>
          </p:cNvSpPr>
          <p:nvPr/>
        </p:nvSpPr>
        <p:spPr bwMode="auto">
          <a:xfrm>
            <a:off x="1384300" y="3990975"/>
            <a:ext cx="553357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/>
              <a:t>split 3</a:t>
            </a:r>
          </a:p>
        </p:txBody>
      </p:sp>
      <p:sp>
        <p:nvSpPr>
          <p:cNvPr id="28682" name="Rectangle 15"/>
          <p:cNvSpPr>
            <a:spLocks noChangeArrowheads="1"/>
          </p:cNvSpPr>
          <p:nvPr/>
        </p:nvSpPr>
        <p:spPr bwMode="auto">
          <a:xfrm>
            <a:off x="1371600" y="4243388"/>
            <a:ext cx="609600" cy="228600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683" name="TextBox 16"/>
          <p:cNvSpPr txBox="1">
            <a:spLocks noChangeArrowheads="1"/>
          </p:cNvSpPr>
          <p:nvPr/>
        </p:nvSpPr>
        <p:spPr bwMode="auto">
          <a:xfrm>
            <a:off x="1384300" y="4219575"/>
            <a:ext cx="5842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/>
              <a:t>split 4</a:t>
            </a:r>
          </a:p>
        </p:txBody>
      </p:sp>
      <p:sp>
        <p:nvSpPr>
          <p:cNvPr id="28684" name="Oval 18"/>
          <p:cNvSpPr>
            <a:spLocks noChangeArrowheads="1"/>
          </p:cNvSpPr>
          <p:nvPr/>
        </p:nvSpPr>
        <p:spPr bwMode="auto">
          <a:xfrm>
            <a:off x="2514600" y="2971800"/>
            <a:ext cx="838200" cy="457200"/>
          </a:xfrm>
          <a:prstGeom prst="ellipse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685" name="TextBox 19"/>
          <p:cNvSpPr txBox="1">
            <a:spLocks noChangeArrowheads="1"/>
          </p:cNvSpPr>
          <p:nvPr/>
        </p:nvSpPr>
        <p:spPr bwMode="auto">
          <a:xfrm>
            <a:off x="2611438" y="3062288"/>
            <a:ext cx="644525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/>
              <a:t>worker</a:t>
            </a:r>
            <a:endParaRPr lang="en-US" b="0"/>
          </a:p>
        </p:txBody>
      </p:sp>
      <p:sp>
        <p:nvSpPr>
          <p:cNvPr id="28686" name="Oval 21"/>
          <p:cNvSpPr>
            <a:spLocks noChangeArrowheads="1"/>
          </p:cNvSpPr>
          <p:nvPr/>
        </p:nvSpPr>
        <p:spPr bwMode="auto">
          <a:xfrm>
            <a:off x="2514600" y="3810000"/>
            <a:ext cx="838200" cy="457200"/>
          </a:xfrm>
          <a:prstGeom prst="ellipse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687" name="TextBox 22"/>
          <p:cNvSpPr txBox="1">
            <a:spLocks noChangeArrowheads="1"/>
          </p:cNvSpPr>
          <p:nvPr/>
        </p:nvSpPr>
        <p:spPr bwMode="auto">
          <a:xfrm>
            <a:off x="2611438" y="3900488"/>
            <a:ext cx="644525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/>
              <a:t>worker</a:t>
            </a:r>
            <a:endParaRPr lang="en-US" b="0"/>
          </a:p>
        </p:txBody>
      </p:sp>
      <p:sp>
        <p:nvSpPr>
          <p:cNvPr id="28688" name="Oval 24"/>
          <p:cNvSpPr>
            <a:spLocks noChangeArrowheads="1"/>
          </p:cNvSpPr>
          <p:nvPr/>
        </p:nvSpPr>
        <p:spPr bwMode="auto">
          <a:xfrm>
            <a:off x="2514600" y="4648200"/>
            <a:ext cx="838200" cy="457200"/>
          </a:xfrm>
          <a:prstGeom prst="ellipse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689" name="TextBox 25"/>
          <p:cNvSpPr txBox="1">
            <a:spLocks noChangeArrowheads="1"/>
          </p:cNvSpPr>
          <p:nvPr/>
        </p:nvSpPr>
        <p:spPr bwMode="auto">
          <a:xfrm>
            <a:off x="2611438" y="4738688"/>
            <a:ext cx="644525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/>
              <a:t>worker</a:t>
            </a:r>
            <a:endParaRPr lang="en-US" b="0"/>
          </a:p>
        </p:txBody>
      </p:sp>
      <p:sp>
        <p:nvSpPr>
          <p:cNvPr id="28690" name="Oval 27"/>
          <p:cNvSpPr>
            <a:spLocks noChangeArrowheads="1"/>
          </p:cNvSpPr>
          <p:nvPr/>
        </p:nvSpPr>
        <p:spPr bwMode="auto">
          <a:xfrm>
            <a:off x="5791200" y="3430588"/>
            <a:ext cx="838200" cy="457200"/>
          </a:xfrm>
          <a:prstGeom prst="ellipse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691" name="TextBox 28"/>
          <p:cNvSpPr txBox="1">
            <a:spLocks noChangeArrowheads="1"/>
          </p:cNvSpPr>
          <p:nvPr/>
        </p:nvSpPr>
        <p:spPr bwMode="auto">
          <a:xfrm>
            <a:off x="5888038" y="3521075"/>
            <a:ext cx="644525" cy="277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/>
              <a:t>worker</a:t>
            </a:r>
            <a:endParaRPr lang="en-US" b="0"/>
          </a:p>
        </p:txBody>
      </p:sp>
      <p:sp>
        <p:nvSpPr>
          <p:cNvPr id="28692" name="Oval 30"/>
          <p:cNvSpPr>
            <a:spLocks noChangeArrowheads="1"/>
          </p:cNvSpPr>
          <p:nvPr/>
        </p:nvSpPr>
        <p:spPr bwMode="auto">
          <a:xfrm>
            <a:off x="5791200" y="4189413"/>
            <a:ext cx="838200" cy="457200"/>
          </a:xfrm>
          <a:prstGeom prst="ellipse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693" name="TextBox 31"/>
          <p:cNvSpPr txBox="1">
            <a:spLocks noChangeArrowheads="1"/>
          </p:cNvSpPr>
          <p:nvPr/>
        </p:nvSpPr>
        <p:spPr bwMode="auto">
          <a:xfrm>
            <a:off x="5888038" y="4278313"/>
            <a:ext cx="644525" cy="277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/>
              <a:t>worker</a:t>
            </a:r>
            <a:endParaRPr lang="en-US" b="0"/>
          </a:p>
        </p:txBody>
      </p:sp>
      <p:sp>
        <p:nvSpPr>
          <p:cNvPr id="28694" name="Oval 33"/>
          <p:cNvSpPr>
            <a:spLocks noChangeArrowheads="1"/>
          </p:cNvSpPr>
          <p:nvPr/>
        </p:nvSpPr>
        <p:spPr bwMode="auto">
          <a:xfrm>
            <a:off x="4191000" y="2133600"/>
            <a:ext cx="838200" cy="457200"/>
          </a:xfrm>
          <a:prstGeom prst="ellipse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695" name="TextBox 34"/>
          <p:cNvSpPr txBox="1">
            <a:spLocks noChangeArrowheads="1"/>
          </p:cNvSpPr>
          <p:nvPr/>
        </p:nvSpPr>
        <p:spPr bwMode="auto">
          <a:xfrm>
            <a:off x="4287838" y="2224088"/>
            <a:ext cx="65405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/>
              <a:t>Master</a:t>
            </a:r>
            <a:endParaRPr lang="en-US" b="0"/>
          </a:p>
        </p:txBody>
      </p:sp>
      <p:sp>
        <p:nvSpPr>
          <p:cNvPr id="28696" name="Oval 36"/>
          <p:cNvSpPr>
            <a:spLocks noChangeArrowheads="1"/>
          </p:cNvSpPr>
          <p:nvPr/>
        </p:nvSpPr>
        <p:spPr bwMode="auto">
          <a:xfrm>
            <a:off x="4114800" y="1143000"/>
            <a:ext cx="990600" cy="609600"/>
          </a:xfrm>
          <a:prstGeom prst="ellipse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697" name="TextBox 37"/>
          <p:cNvSpPr txBox="1">
            <a:spLocks noChangeArrowheads="1"/>
          </p:cNvSpPr>
          <p:nvPr/>
        </p:nvSpPr>
        <p:spPr bwMode="auto">
          <a:xfrm>
            <a:off x="4224338" y="1217613"/>
            <a:ext cx="771525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200" b="0"/>
              <a:t>User</a:t>
            </a:r>
            <a:br>
              <a:rPr lang="en-US" sz="1200" b="0"/>
            </a:br>
            <a:r>
              <a:rPr lang="en-US" sz="1200" b="0"/>
              <a:t>Program</a:t>
            </a:r>
            <a:endParaRPr lang="en-US" b="0"/>
          </a:p>
        </p:txBody>
      </p:sp>
      <p:sp>
        <p:nvSpPr>
          <p:cNvPr id="28698" name="Rectangle 39"/>
          <p:cNvSpPr>
            <a:spLocks noChangeArrowheads="1"/>
          </p:cNvSpPr>
          <p:nvPr/>
        </p:nvSpPr>
        <p:spPr bwMode="auto">
          <a:xfrm>
            <a:off x="7315200" y="3443288"/>
            <a:ext cx="609600" cy="433387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699" name="TextBox 40"/>
          <p:cNvSpPr txBox="1">
            <a:spLocks noChangeArrowheads="1"/>
          </p:cNvSpPr>
          <p:nvPr/>
        </p:nvSpPr>
        <p:spPr bwMode="auto">
          <a:xfrm>
            <a:off x="7313613" y="3429000"/>
            <a:ext cx="611187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200" b="0" dirty="0"/>
              <a:t>output</a:t>
            </a:r>
          </a:p>
          <a:p>
            <a:pPr algn="ctr"/>
            <a:r>
              <a:rPr lang="en-US" sz="1200" b="0" dirty="0"/>
              <a:t>file 0</a:t>
            </a:r>
          </a:p>
        </p:txBody>
      </p:sp>
      <p:sp>
        <p:nvSpPr>
          <p:cNvPr id="28700" name="Rectangle 44"/>
          <p:cNvSpPr>
            <a:spLocks noChangeArrowheads="1"/>
          </p:cNvSpPr>
          <p:nvPr/>
        </p:nvSpPr>
        <p:spPr bwMode="auto">
          <a:xfrm>
            <a:off x="7315200" y="4200525"/>
            <a:ext cx="609600" cy="433388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01" name="TextBox 45"/>
          <p:cNvSpPr txBox="1">
            <a:spLocks noChangeArrowheads="1"/>
          </p:cNvSpPr>
          <p:nvPr/>
        </p:nvSpPr>
        <p:spPr bwMode="auto">
          <a:xfrm>
            <a:off x="7315200" y="4186238"/>
            <a:ext cx="611188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200" b="0"/>
              <a:t>output</a:t>
            </a:r>
          </a:p>
          <a:p>
            <a:pPr algn="ctr"/>
            <a:r>
              <a:rPr lang="en-US" sz="1200" b="0"/>
              <a:t>file 1</a:t>
            </a:r>
          </a:p>
        </p:txBody>
      </p:sp>
      <p:sp>
        <p:nvSpPr>
          <p:cNvPr id="28702" name="Rectangle 46"/>
          <p:cNvSpPr>
            <a:spLocks noChangeArrowheads="1"/>
          </p:cNvSpPr>
          <p:nvPr/>
        </p:nvSpPr>
        <p:spPr bwMode="auto">
          <a:xfrm>
            <a:off x="4419600" y="3009900"/>
            <a:ext cx="152400" cy="381000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03" name="Rectangle 47"/>
          <p:cNvSpPr>
            <a:spLocks noChangeArrowheads="1"/>
          </p:cNvSpPr>
          <p:nvPr/>
        </p:nvSpPr>
        <p:spPr bwMode="auto">
          <a:xfrm>
            <a:off x="4572000" y="3009900"/>
            <a:ext cx="152400" cy="381000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04" name="Rectangle 48"/>
          <p:cNvSpPr>
            <a:spLocks noChangeArrowheads="1"/>
          </p:cNvSpPr>
          <p:nvPr/>
        </p:nvSpPr>
        <p:spPr bwMode="auto">
          <a:xfrm>
            <a:off x="4419600" y="3848100"/>
            <a:ext cx="152400" cy="381000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05" name="Rectangle 49"/>
          <p:cNvSpPr>
            <a:spLocks noChangeArrowheads="1"/>
          </p:cNvSpPr>
          <p:nvPr/>
        </p:nvSpPr>
        <p:spPr bwMode="auto">
          <a:xfrm>
            <a:off x="4572000" y="3848100"/>
            <a:ext cx="152400" cy="381000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06" name="Rectangle 50"/>
          <p:cNvSpPr>
            <a:spLocks noChangeArrowheads="1"/>
          </p:cNvSpPr>
          <p:nvPr/>
        </p:nvSpPr>
        <p:spPr bwMode="auto">
          <a:xfrm>
            <a:off x="4419600" y="4686300"/>
            <a:ext cx="152400" cy="381000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07" name="Rectangle 51"/>
          <p:cNvSpPr>
            <a:spLocks noChangeArrowheads="1"/>
          </p:cNvSpPr>
          <p:nvPr/>
        </p:nvSpPr>
        <p:spPr bwMode="auto">
          <a:xfrm>
            <a:off x="4572000" y="4686300"/>
            <a:ext cx="152400" cy="381000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cxnSp>
        <p:nvCxnSpPr>
          <p:cNvPr id="28708" name="Curved Connector 53"/>
          <p:cNvCxnSpPr>
            <a:cxnSpLocks noChangeShapeType="1"/>
            <a:stCxn id="28674" idx="3"/>
            <a:endCxn id="28684" idx="2"/>
          </p:cNvCxnSpPr>
          <p:nvPr/>
        </p:nvCxnSpPr>
        <p:spPr bwMode="auto">
          <a:xfrm flipV="1">
            <a:off x="1981200" y="3200400"/>
            <a:ext cx="533400" cy="242888"/>
          </a:xfrm>
          <a:prstGeom prst="curvedConnector3">
            <a:avLst>
              <a:gd name="adj1" fmla="val 50000"/>
            </a:avLst>
          </a:prstGeom>
          <a:noFill/>
          <a:ln w="95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09" name="Curved Connector 55"/>
          <p:cNvCxnSpPr>
            <a:cxnSpLocks noChangeShapeType="1"/>
            <a:stCxn id="28677" idx="3"/>
            <a:endCxn id="28684" idx="3"/>
          </p:cNvCxnSpPr>
          <p:nvPr/>
        </p:nvCxnSpPr>
        <p:spPr bwMode="auto">
          <a:xfrm flipV="1">
            <a:off x="1936054" y="3362045"/>
            <a:ext cx="701298" cy="310230"/>
          </a:xfrm>
          <a:prstGeom prst="curvedConnector2">
            <a:avLst/>
          </a:prstGeom>
          <a:noFill/>
          <a:ln w="95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10" name="Curved Connector 55"/>
          <p:cNvCxnSpPr>
            <a:cxnSpLocks noChangeShapeType="1"/>
            <a:stCxn id="28681" idx="3"/>
            <a:endCxn id="28688" idx="1"/>
          </p:cNvCxnSpPr>
          <p:nvPr/>
        </p:nvCxnSpPr>
        <p:spPr bwMode="auto">
          <a:xfrm>
            <a:off x="1937657" y="4129475"/>
            <a:ext cx="699695" cy="585680"/>
          </a:xfrm>
          <a:prstGeom prst="curvedConnector2">
            <a:avLst/>
          </a:prstGeom>
          <a:noFill/>
          <a:ln w="95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11" name="Straight Arrow Connector 66"/>
          <p:cNvCxnSpPr>
            <a:cxnSpLocks noChangeShapeType="1"/>
            <a:stCxn id="28678" idx="3"/>
            <a:endCxn id="28686" idx="2"/>
          </p:cNvCxnSpPr>
          <p:nvPr/>
        </p:nvCxnSpPr>
        <p:spPr bwMode="auto">
          <a:xfrm>
            <a:off x="1981200" y="3900488"/>
            <a:ext cx="533400" cy="138112"/>
          </a:xfrm>
          <a:prstGeom prst="straightConnector1">
            <a:avLst/>
          </a:prstGeom>
          <a:noFill/>
          <a:ln w="222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12" name="Straight Arrow Connector 68"/>
          <p:cNvCxnSpPr>
            <a:cxnSpLocks noChangeShapeType="1"/>
            <a:stCxn id="28682" idx="3"/>
            <a:endCxn id="28686" idx="3"/>
          </p:cNvCxnSpPr>
          <p:nvPr/>
        </p:nvCxnSpPr>
        <p:spPr bwMode="auto">
          <a:xfrm flipV="1">
            <a:off x="1981200" y="4200525"/>
            <a:ext cx="655638" cy="157163"/>
          </a:xfrm>
          <a:prstGeom prst="straightConnector1">
            <a:avLst/>
          </a:prstGeom>
          <a:noFill/>
          <a:ln w="95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13" name="Straight Arrow Connector 72"/>
          <p:cNvCxnSpPr>
            <a:cxnSpLocks noChangeShapeType="1"/>
            <a:stCxn id="28684" idx="6"/>
            <a:endCxn id="28702" idx="1"/>
          </p:cNvCxnSpPr>
          <p:nvPr/>
        </p:nvCxnSpPr>
        <p:spPr bwMode="auto">
          <a:xfrm>
            <a:off x="3352800" y="3200400"/>
            <a:ext cx="1066800" cy="1588"/>
          </a:xfrm>
          <a:prstGeom prst="straightConnector1">
            <a:avLst/>
          </a:prstGeom>
          <a:noFill/>
          <a:ln w="95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14" name="Straight Arrow Connector 75"/>
          <p:cNvCxnSpPr>
            <a:cxnSpLocks noChangeShapeType="1"/>
          </p:cNvCxnSpPr>
          <p:nvPr/>
        </p:nvCxnSpPr>
        <p:spPr bwMode="auto">
          <a:xfrm>
            <a:off x="3352800" y="4037013"/>
            <a:ext cx="1066800" cy="3175"/>
          </a:xfrm>
          <a:prstGeom prst="straightConnector1">
            <a:avLst/>
          </a:prstGeom>
          <a:noFill/>
          <a:ln w="222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15" name="Straight Arrow Connector 78"/>
          <p:cNvCxnSpPr>
            <a:cxnSpLocks noChangeShapeType="1"/>
          </p:cNvCxnSpPr>
          <p:nvPr/>
        </p:nvCxnSpPr>
        <p:spPr bwMode="auto">
          <a:xfrm>
            <a:off x="3352800" y="4875213"/>
            <a:ext cx="1066800" cy="3175"/>
          </a:xfrm>
          <a:prstGeom prst="straightConnector1">
            <a:avLst/>
          </a:prstGeom>
          <a:noFill/>
          <a:ln w="95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16" name="Straight Arrow Connector 81"/>
          <p:cNvCxnSpPr>
            <a:cxnSpLocks noChangeShapeType="1"/>
            <a:stCxn id="28690" idx="6"/>
            <a:endCxn id="28699" idx="1"/>
          </p:cNvCxnSpPr>
          <p:nvPr/>
        </p:nvCxnSpPr>
        <p:spPr bwMode="auto">
          <a:xfrm>
            <a:off x="6629400" y="3659188"/>
            <a:ext cx="684213" cy="0"/>
          </a:xfrm>
          <a:prstGeom prst="straightConnector1">
            <a:avLst/>
          </a:prstGeom>
          <a:noFill/>
          <a:ln w="222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17" name="Straight Arrow Connector 84"/>
          <p:cNvCxnSpPr>
            <a:cxnSpLocks noChangeShapeType="1"/>
            <a:stCxn id="28692" idx="6"/>
            <a:endCxn id="28701" idx="1"/>
          </p:cNvCxnSpPr>
          <p:nvPr/>
        </p:nvCxnSpPr>
        <p:spPr bwMode="auto">
          <a:xfrm>
            <a:off x="6629400" y="4418013"/>
            <a:ext cx="685800" cy="0"/>
          </a:xfrm>
          <a:prstGeom prst="straightConnector1">
            <a:avLst/>
          </a:prstGeom>
          <a:noFill/>
          <a:ln w="95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18" name="Straight Arrow Connector 90"/>
          <p:cNvCxnSpPr>
            <a:cxnSpLocks noChangeShapeType="1"/>
            <a:stCxn id="28705" idx="3"/>
            <a:endCxn id="28690" idx="2"/>
          </p:cNvCxnSpPr>
          <p:nvPr/>
        </p:nvCxnSpPr>
        <p:spPr bwMode="auto">
          <a:xfrm flipV="1">
            <a:off x="4724400" y="3659188"/>
            <a:ext cx="1066800" cy="379412"/>
          </a:xfrm>
          <a:prstGeom prst="straightConnector1">
            <a:avLst/>
          </a:prstGeom>
          <a:noFill/>
          <a:ln w="222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19" name="Straight Arrow Connector 93"/>
          <p:cNvCxnSpPr>
            <a:cxnSpLocks noChangeShapeType="1"/>
            <a:stCxn id="28705" idx="3"/>
            <a:endCxn id="28692" idx="2"/>
          </p:cNvCxnSpPr>
          <p:nvPr/>
        </p:nvCxnSpPr>
        <p:spPr bwMode="auto">
          <a:xfrm>
            <a:off x="4724400" y="4038600"/>
            <a:ext cx="1066800" cy="379413"/>
          </a:xfrm>
          <a:prstGeom prst="straightConnector1">
            <a:avLst/>
          </a:prstGeom>
          <a:noFill/>
          <a:ln w="95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20" name="Curved Connector 98"/>
          <p:cNvCxnSpPr>
            <a:cxnSpLocks noChangeShapeType="1"/>
            <a:stCxn id="28703" idx="3"/>
            <a:endCxn id="28690" idx="1"/>
          </p:cNvCxnSpPr>
          <p:nvPr/>
        </p:nvCxnSpPr>
        <p:spPr bwMode="auto">
          <a:xfrm>
            <a:off x="4724400" y="3200400"/>
            <a:ext cx="1189038" cy="298450"/>
          </a:xfrm>
          <a:prstGeom prst="curvedConnector2">
            <a:avLst/>
          </a:prstGeom>
          <a:noFill/>
          <a:ln w="95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21" name="Curved Connector 98"/>
          <p:cNvCxnSpPr>
            <a:cxnSpLocks noChangeShapeType="1"/>
          </p:cNvCxnSpPr>
          <p:nvPr/>
        </p:nvCxnSpPr>
        <p:spPr bwMode="auto">
          <a:xfrm>
            <a:off x="4724400" y="3200400"/>
            <a:ext cx="1143000" cy="1066800"/>
          </a:xfrm>
          <a:prstGeom prst="curvedConnector3">
            <a:avLst>
              <a:gd name="adj1" fmla="val 50000"/>
            </a:avLst>
          </a:prstGeom>
          <a:noFill/>
          <a:ln w="95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22" name="Curved Connector 98"/>
          <p:cNvCxnSpPr>
            <a:cxnSpLocks noChangeShapeType="1"/>
            <a:stCxn id="28707" idx="3"/>
          </p:cNvCxnSpPr>
          <p:nvPr/>
        </p:nvCxnSpPr>
        <p:spPr bwMode="auto">
          <a:xfrm flipV="1">
            <a:off x="4724400" y="3810000"/>
            <a:ext cx="1143000" cy="1066800"/>
          </a:xfrm>
          <a:prstGeom prst="curvedConnector3">
            <a:avLst>
              <a:gd name="adj1" fmla="val 50000"/>
            </a:avLst>
          </a:prstGeom>
          <a:noFill/>
          <a:ln w="95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23" name="Curved Connector 98"/>
          <p:cNvCxnSpPr>
            <a:cxnSpLocks noChangeShapeType="1"/>
            <a:stCxn id="28707" idx="3"/>
            <a:endCxn id="28692" idx="3"/>
          </p:cNvCxnSpPr>
          <p:nvPr/>
        </p:nvCxnSpPr>
        <p:spPr bwMode="auto">
          <a:xfrm flipV="1">
            <a:off x="4724400" y="4578350"/>
            <a:ext cx="1189038" cy="298450"/>
          </a:xfrm>
          <a:prstGeom prst="curvedConnector2">
            <a:avLst/>
          </a:prstGeom>
          <a:noFill/>
          <a:ln w="95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25" name="Straight Arrow Connector 120"/>
          <p:cNvCxnSpPr>
            <a:cxnSpLocks noChangeShapeType="1"/>
            <a:stCxn id="28696" idx="4"/>
            <a:endCxn id="28694" idx="0"/>
          </p:cNvCxnSpPr>
          <p:nvPr/>
        </p:nvCxnSpPr>
        <p:spPr bwMode="auto">
          <a:xfrm rot="5400000">
            <a:off x="4419601" y="1943100"/>
            <a:ext cx="381000" cy="3175"/>
          </a:xfrm>
          <a:prstGeom prst="straightConnector1">
            <a:avLst/>
          </a:prstGeom>
          <a:noFill/>
          <a:ln w="9525" algn="ctr">
            <a:solidFill>
              <a:schemeClr val="dk1"/>
            </a:solidFill>
            <a:prstDash val="dash"/>
            <a:round/>
            <a:headEnd/>
            <a:tailEnd type="triangle" w="med" len="med"/>
          </a:ln>
        </p:spPr>
      </p:cxnSp>
      <p:cxnSp>
        <p:nvCxnSpPr>
          <p:cNvPr id="28727" name="Straight Arrow Connector 127"/>
          <p:cNvCxnSpPr>
            <a:cxnSpLocks noChangeShapeType="1"/>
            <a:stCxn id="28694" idx="3"/>
          </p:cNvCxnSpPr>
          <p:nvPr/>
        </p:nvCxnSpPr>
        <p:spPr bwMode="auto">
          <a:xfrm rot="5400000">
            <a:off x="3532981" y="2343944"/>
            <a:ext cx="600075" cy="960438"/>
          </a:xfrm>
          <a:prstGeom prst="straightConnector1">
            <a:avLst/>
          </a:prstGeom>
          <a:noFill/>
          <a:ln w="9525" algn="ctr">
            <a:solidFill>
              <a:schemeClr val="dk1"/>
            </a:solidFill>
            <a:prstDash val="dash"/>
            <a:round/>
            <a:headEnd/>
            <a:tailEnd type="triangle" w="med" len="med"/>
          </a:ln>
        </p:spPr>
      </p:cxnSp>
      <p:cxnSp>
        <p:nvCxnSpPr>
          <p:cNvPr id="28728" name="Straight Arrow Connector 133"/>
          <p:cNvCxnSpPr>
            <a:cxnSpLocks noChangeShapeType="1"/>
            <a:stCxn id="28694" idx="5"/>
          </p:cNvCxnSpPr>
          <p:nvPr/>
        </p:nvCxnSpPr>
        <p:spPr bwMode="auto">
          <a:xfrm rot="16200000" flipH="1">
            <a:off x="5010944" y="2420144"/>
            <a:ext cx="904875" cy="1112837"/>
          </a:xfrm>
          <a:prstGeom prst="straightConnector1">
            <a:avLst/>
          </a:prstGeom>
          <a:noFill/>
          <a:ln w="9525" algn="ctr">
            <a:solidFill>
              <a:schemeClr val="dk1"/>
            </a:solidFill>
            <a:prstDash val="dash"/>
            <a:round/>
            <a:headEnd/>
            <a:tailEnd type="triangle" w="med" len="med"/>
          </a:ln>
        </p:spPr>
      </p:cxnSp>
      <p:sp>
        <p:nvSpPr>
          <p:cNvPr id="28730" name="TextBox 137"/>
          <p:cNvSpPr txBox="1">
            <a:spLocks noChangeArrowheads="1"/>
          </p:cNvSpPr>
          <p:nvPr/>
        </p:nvSpPr>
        <p:spPr bwMode="auto">
          <a:xfrm>
            <a:off x="4572000" y="1752600"/>
            <a:ext cx="764953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100" b="0" dirty="0">
                <a:solidFill>
                  <a:srgbClr val="FF0000"/>
                </a:solidFill>
              </a:rPr>
              <a:t>(1) </a:t>
            </a:r>
            <a:r>
              <a:rPr lang="en-US" sz="1100" b="0" dirty="0" smtClean="0">
                <a:solidFill>
                  <a:srgbClr val="FF0000"/>
                </a:solidFill>
              </a:rPr>
              <a:t>submit</a:t>
            </a:r>
            <a:endParaRPr lang="en-US" sz="1100" b="0" dirty="0">
              <a:solidFill>
                <a:srgbClr val="FF0000"/>
              </a:solidFill>
            </a:endParaRPr>
          </a:p>
        </p:txBody>
      </p:sp>
      <p:sp>
        <p:nvSpPr>
          <p:cNvPr id="28732" name="TextBox 139"/>
          <p:cNvSpPr txBox="1">
            <a:spLocks noChangeArrowheads="1"/>
          </p:cNvSpPr>
          <p:nvPr/>
        </p:nvSpPr>
        <p:spPr bwMode="auto">
          <a:xfrm>
            <a:off x="3352800" y="2633663"/>
            <a:ext cx="1176925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100" b="0" dirty="0">
                <a:solidFill>
                  <a:srgbClr val="FF0000"/>
                </a:solidFill>
              </a:rPr>
              <a:t>(2) </a:t>
            </a:r>
            <a:r>
              <a:rPr lang="en-US" sz="1100" b="0" dirty="0" smtClean="0">
                <a:solidFill>
                  <a:srgbClr val="FF0000"/>
                </a:solidFill>
              </a:rPr>
              <a:t>schedule </a:t>
            </a:r>
            <a:r>
              <a:rPr lang="en-US" sz="1100" b="0" dirty="0">
                <a:solidFill>
                  <a:srgbClr val="FF0000"/>
                </a:solidFill>
              </a:rPr>
              <a:t>map</a:t>
            </a:r>
          </a:p>
        </p:txBody>
      </p:sp>
      <p:sp>
        <p:nvSpPr>
          <p:cNvPr id="28733" name="TextBox 140"/>
          <p:cNvSpPr txBox="1">
            <a:spLocks noChangeArrowheads="1"/>
          </p:cNvSpPr>
          <p:nvPr/>
        </p:nvSpPr>
        <p:spPr bwMode="auto">
          <a:xfrm>
            <a:off x="4742000" y="2633990"/>
            <a:ext cx="1314784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100" b="0" dirty="0">
                <a:solidFill>
                  <a:srgbClr val="FF0000"/>
                </a:solidFill>
              </a:rPr>
              <a:t>(2) </a:t>
            </a:r>
            <a:r>
              <a:rPr lang="en-US" sz="1100" b="0" dirty="0" smtClean="0">
                <a:solidFill>
                  <a:srgbClr val="FF0000"/>
                </a:solidFill>
              </a:rPr>
              <a:t>schedule </a:t>
            </a:r>
            <a:r>
              <a:rPr lang="en-US" sz="1100" b="0" dirty="0">
                <a:solidFill>
                  <a:srgbClr val="FF0000"/>
                </a:solidFill>
              </a:rPr>
              <a:t>reduce</a:t>
            </a:r>
          </a:p>
        </p:txBody>
      </p:sp>
      <p:sp>
        <p:nvSpPr>
          <p:cNvPr id="28734" name="TextBox 141"/>
          <p:cNvSpPr txBox="1">
            <a:spLocks noChangeArrowheads="1"/>
          </p:cNvSpPr>
          <p:nvPr/>
        </p:nvSpPr>
        <p:spPr bwMode="auto">
          <a:xfrm>
            <a:off x="1990725" y="3657600"/>
            <a:ext cx="622286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100" b="0" dirty="0">
                <a:solidFill>
                  <a:srgbClr val="FF0000"/>
                </a:solidFill>
              </a:rPr>
              <a:t>(3) read</a:t>
            </a:r>
          </a:p>
        </p:txBody>
      </p:sp>
      <p:sp>
        <p:nvSpPr>
          <p:cNvPr id="28735" name="TextBox 142"/>
          <p:cNvSpPr txBox="1">
            <a:spLocks noChangeArrowheads="1"/>
          </p:cNvSpPr>
          <p:nvPr/>
        </p:nvSpPr>
        <p:spPr bwMode="auto">
          <a:xfrm>
            <a:off x="3352800" y="3776663"/>
            <a:ext cx="968535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100" b="0" dirty="0">
                <a:solidFill>
                  <a:srgbClr val="FF0000"/>
                </a:solidFill>
              </a:rPr>
              <a:t>(4) local write</a:t>
            </a:r>
          </a:p>
        </p:txBody>
      </p:sp>
      <p:sp>
        <p:nvSpPr>
          <p:cNvPr id="28736" name="TextBox 143"/>
          <p:cNvSpPr txBox="1">
            <a:spLocks noChangeArrowheads="1"/>
          </p:cNvSpPr>
          <p:nvPr/>
        </p:nvSpPr>
        <p:spPr bwMode="auto">
          <a:xfrm>
            <a:off x="4562475" y="3505200"/>
            <a:ext cx="1083951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100" b="0">
                <a:solidFill>
                  <a:srgbClr val="FF0000"/>
                </a:solidFill>
              </a:rPr>
              <a:t>(5) remote read</a:t>
            </a:r>
          </a:p>
        </p:txBody>
      </p:sp>
      <p:sp>
        <p:nvSpPr>
          <p:cNvPr id="28737" name="TextBox 144"/>
          <p:cNvSpPr txBox="1">
            <a:spLocks noChangeArrowheads="1"/>
          </p:cNvSpPr>
          <p:nvPr/>
        </p:nvSpPr>
        <p:spPr bwMode="auto">
          <a:xfrm>
            <a:off x="6623050" y="3395663"/>
            <a:ext cx="692150" cy="261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100" b="0">
                <a:solidFill>
                  <a:srgbClr val="FF0000"/>
                </a:solidFill>
              </a:rPr>
              <a:t>(6) write</a:t>
            </a:r>
          </a:p>
        </p:txBody>
      </p:sp>
      <p:sp>
        <p:nvSpPr>
          <p:cNvPr id="28738" name="TextBox 145"/>
          <p:cNvSpPr txBox="1">
            <a:spLocks noChangeArrowheads="1"/>
          </p:cNvSpPr>
          <p:nvPr/>
        </p:nvSpPr>
        <p:spPr bwMode="auto">
          <a:xfrm>
            <a:off x="1382836" y="5267325"/>
            <a:ext cx="598241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400" b="1"/>
              <a:t>Input</a:t>
            </a:r>
          </a:p>
          <a:p>
            <a:pPr algn="ctr"/>
            <a:r>
              <a:rPr lang="en-US" sz="1400" b="1"/>
              <a:t>files</a:t>
            </a:r>
          </a:p>
        </p:txBody>
      </p:sp>
      <p:sp>
        <p:nvSpPr>
          <p:cNvPr id="28739" name="TextBox 146"/>
          <p:cNvSpPr txBox="1">
            <a:spLocks noChangeArrowheads="1"/>
          </p:cNvSpPr>
          <p:nvPr/>
        </p:nvSpPr>
        <p:spPr bwMode="auto">
          <a:xfrm>
            <a:off x="2646262" y="5267325"/>
            <a:ext cx="644728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400" b="1"/>
              <a:t>Map</a:t>
            </a:r>
          </a:p>
          <a:p>
            <a:pPr algn="ctr"/>
            <a:r>
              <a:rPr lang="en-US" sz="1400" b="1"/>
              <a:t>phase</a:t>
            </a:r>
          </a:p>
        </p:txBody>
      </p:sp>
      <p:sp>
        <p:nvSpPr>
          <p:cNvPr id="28740" name="TextBox 147"/>
          <p:cNvSpPr txBox="1">
            <a:spLocks noChangeArrowheads="1"/>
          </p:cNvSpPr>
          <p:nvPr/>
        </p:nvSpPr>
        <p:spPr bwMode="auto">
          <a:xfrm>
            <a:off x="3808710" y="5267325"/>
            <a:ext cx="1547218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400" b="1"/>
              <a:t>Intermediate files</a:t>
            </a:r>
          </a:p>
          <a:p>
            <a:pPr algn="ctr"/>
            <a:r>
              <a:rPr lang="en-US" sz="1400" b="1"/>
              <a:t>(on local disk)</a:t>
            </a:r>
          </a:p>
        </p:txBody>
      </p:sp>
      <p:sp>
        <p:nvSpPr>
          <p:cNvPr id="28741" name="TextBox 148"/>
          <p:cNvSpPr txBox="1">
            <a:spLocks noChangeArrowheads="1"/>
          </p:cNvSpPr>
          <p:nvPr/>
        </p:nvSpPr>
        <p:spPr bwMode="auto">
          <a:xfrm>
            <a:off x="5974095" y="5267325"/>
            <a:ext cx="75180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400" b="1"/>
              <a:t>Reduce</a:t>
            </a:r>
          </a:p>
          <a:p>
            <a:pPr algn="ctr"/>
            <a:r>
              <a:rPr lang="en-US" sz="1400" b="1"/>
              <a:t>phase</a:t>
            </a:r>
          </a:p>
        </p:txBody>
      </p:sp>
      <p:sp>
        <p:nvSpPr>
          <p:cNvPr id="28742" name="TextBox 149"/>
          <p:cNvSpPr txBox="1">
            <a:spLocks noChangeArrowheads="1"/>
          </p:cNvSpPr>
          <p:nvPr/>
        </p:nvSpPr>
        <p:spPr bwMode="auto">
          <a:xfrm>
            <a:off x="7327310" y="5267325"/>
            <a:ext cx="745718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400" b="1"/>
              <a:t>Output</a:t>
            </a:r>
          </a:p>
          <a:p>
            <a:pPr algn="ctr"/>
            <a:r>
              <a:rPr lang="en-US" sz="1400" b="1"/>
              <a:t>files</a:t>
            </a:r>
          </a:p>
        </p:txBody>
      </p:sp>
      <p:sp>
        <p:nvSpPr>
          <p:cNvPr id="28743" name="TextBox 2"/>
          <p:cNvSpPr txBox="1">
            <a:spLocks noChangeArrowheads="1"/>
          </p:cNvSpPr>
          <p:nvPr/>
        </p:nvSpPr>
        <p:spPr bwMode="auto">
          <a:xfrm>
            <a:off x="0" y="6611938"/>
            <a:ext cx="3124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 smtClean="0"/>
              <a:t>Adapted </a:t>
            </a:r>
            <a:r>
              <a:rPr lang="en-US" sz="1000" b="0" dirty="0"/>
              <a:t>from </a:t>
            </a:r>
            <a:r>
              <a:rPr lang="en-US" sz="1000" b="0" dirty="0" smtClean="0"/>
              <a:t>(Dean </a:t>
            </a:r>
            <a:r>
              <a:rPr lang="en-US" sz="1000" b="0" dirty="0"/>
              <a:t>and </a:t>
            </a:r>
            <a:r>
              <a:rPr lang="en-US" sz="1000" b="0" dirty="0" err="1" smtClean="0"/>
              <a:t>Ghemawat</a:t>
            </a:r>
            <a:r>
              <a:rPr lang="en-US" sz="1000" b="0" dirty="0" smtClean="0"/>
              <a:t>, OSDI </a:t>
            </a:r>
            <a:r>
              <a:rPr lang="en-US" sz="1000" b="0" dirty="0"/>
              <a:t>2004)</a:t>
            </a:r>
          </a:p>
        </p:txBody>
      </p:sp>
    </p:spTree>
    <p:extLst>
      <p:ext uri="{BB962C8B-B14F-4D97-AF65-F5344CB8AC3E}">
        <p14:creationId xmlns:p14="http://schemas.microsoft.com/office/powerpoint/2010/main" val="2647983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MapReduce</a:t>
            </a:r>
            <a:r>
              <a:rPr lang="en-US" dirty="0"/>
              <a:t>: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686800" cy="4876797"/>
          </a:xfrm>
        </p:spPr>
        <p:txBody>
          <a:bodyPr>
            <a:normAutofit fontScale="92500" lnSpcReduction="20000"/>
          </a:bodyPr>
          <a:lstStyle/>
          <a:p>
            <a:pPr marL="118872" indent="0">
              <a:buNone/>
            </a:pPr>
            <a:r>
              <a:rPr lang="en-US" b="1" dirty="0"/>
              <a:t>3 steps of MapReduce</a:t>
            </a:r>
          </a:p>
          <a:p>
            <a:r>
              <a:rPr lang="en-US" b="1" dirty="0">
                <a:solidFill>
                  <a:srgbClr val="0000FF"/>
                </a:solidFill>
              </a:rPr>
              <a:t>Map:</a:t>
            </a:r>
          </a:p>
          <a:p>
            <a:pPr lvl="1"/>
            <a:r>
              <a:rPr lang="en-US" dirty="0"/>
              <a:t>Apply a user-written </a:t>
            </a:r>
            <a:r>
              <a:rPr lang="en-US" i="1" dirty="0">
                <a:solidFill>
                  <a:srgbClr val="FF0000"/>
                </a:solidFill>
              </a:rPr>
              <a:t>Map function </a:t>
            </a:r>
            <a:r>
              <a:rPr lang="en-US" dirty="0"/>
              <a:t>to each input element</a:t>
            </a:r>
          </a:p>
          <a:p>
            <a:pPr lvl="2"/>
            <a:r>
              <a:rPr lang="en-US" i="1" dirty="0">
                <a:solidFill>
                  <a:srgbClr val="FF0000"/>
                </a:solidFill>
              </a:rPr>
              <a:t>Mapper</a:t>
            </a:r>
            <a:r>
              <a:rPr lang="en-US" dirty="0"/>
              <a:t> applies the Map function to a single element</a:t>
            </a:r>
          </a:p>
          <a:p>
            <a:pPr lvl="3"/>
            <a:r>
              <a:rPr lang="en-US" dirty="0"/>
              <a:t>Many mappers grouped in a </a:t>
            </a:r>
            <a:r>
              <a:rPr lang="en-US" i="1" dirty="0">
                <a:solidFill>
                  <a:srgbClr val="FF0000"/>
                </a:solidFill>
              </a:rPr>
              <a:t>Map task</a:t>
            </a:r>
            <a:r>
              <a:rPr lang="en-US" dirty="0"/>
              <a:t> (the unit of parallelism)</a:t>
            </a:r>
          </a:p>
          <a:p>
            <a:pPr lvl="1"/>
            <a:r>
              <a:rPr lang="en-US" dirty="0"/>
              <a:t>The output of the Map function is a set of 0, 1, or more </a:t>
            </a:r>
            <a:r>
              <a:rPr lang="en-US" i="1" dirty="0">
                <a:solidFill>
                  <a:srgbClr val="FF0000"/>
                </a:solidFill>
              </a:rPr>
              <a:t>key-value pairs</a:t>
            </a:r>
            <a:r>
              <a:rPr lang="en-US" dirty="0"/>
              <a:t>.</a:t>
            </a:r>
          </a:p>
          <a:p>
            <a:r>
              <a:rPr lang="en-US" b="1" dirty="0">
                <a:solidFill>
                  <a:srgbClr val="0000FF"/>
                </a:solidFill>
              </a:rPr>
              <a:t>Group by key: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/>
              <a:t>Sort and shuffle</a:t>
            </a:r>
          </a:p>
          <a:p>
            <a:pPr lvl="1"/>
            <a:r>
              <a:rPr lang="en-US" dirty="0"/>
              <a:t>System sorts all the key-value pairs by key, and</a:t>
            </a:r>
            <a:br>
              <a:rPr lang="en-US" dirty="0"/>
            </a:br>
            <a:r>
              <a:rPr lang="en-US" dirty="0"/>
              <a:t>outputs key-(list of values) pairs</a:t>
            </a:r>
          </a:p>
          <a:p>
            <a:r>
              <a:rPr lang="en-US" b="1" dirty="0">
                <a:solidFill>
                  <a:srgbClr val="0000FF"/>
                </a:solidFill>
              </a:rPr>
              <a:t>Reduce:</a:t>
            </a:r>
          </a:p>
          <a:p>
            <a:pPr lvl="1"/>
            <a:r>
              <a:rPr lang="en-US" dirty="0"/>
              <a:t>User-written </a:t>
            </a:r>
            <a:r>
              <a:rPr lang="en-US" i="1" dirty="0">
                <a:solidFill>
                  <a:srgbClr val="FF0000"/>
                </a:solidFill>
              </a:rPr>
              <a:t>Reduce function</a:t>
            </a:r>
            <a:r>
              <a:rPr lang="en-US" dirty="0"/>
              <a:t> is applied to each </a:t>
            </a:r>
            <a:br>
              <a:rPr lang="en-US" dirty="0"/>
            </a:br>
            <a:r>
              <a:rPr lang="en-US" dirty="0"/>
              <a:t>key-(list of values)</a:t>
            </a:r>
          </a:p>
        </p:txBody>
      </p:sp>
      <p:sp>
        <p:nvSpPr>
          <p:cNvPr id="4" name="Rectangle 3"/>
          <p:cNvSpPr/>
          <p:nvPr/>
        </p:nvSpPr>
        <p:spPr>
          <a:xfrm>
            <a:off x="76200" y="6095999"/>
            <a:ext cx="8915400" cy="685801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Outline stays the same, </a:t>
            </a:r>
            <a:r>
              <a:rPr lang="en-US" sz="2400" b="1" dirty="0"/>
              <a:t>Map </a:t>
            </a:r>
            <a:r>
              <a:rPr lang="en-US" sz="2400" dirty="0"/>
              <a:t>and </a:t>
            </a:r>
            <a:r>
              <a:rPr lang="en-US" sz="2400" b="1" dirty="0"/>
              <a:t>Reduce </a:t>
            </a:r>
            <a:r>
              <a:rPr lang="en-US" sz="2400" dirty="0"/>
              <a:t>change to fit the problem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FC7D0-ADFE-A245-965A-1EFF6F8B9314}" type="datetime1">
              <a:rPr lang="en-US" smtClean="0"/>
              <a:t>9/20/2023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Jure Leskovec, Stanford CS246: Mining Massive Datasets, http://cs246.stanford.edu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636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Why Distribution?</a:t>
            </a:r>
            <a:endParaRPr lang="en-US" dirty="0"/>
          </a:p>
        </p:txBody>
      </p:sp>
      <p:sp>
        <p:nvSpPr>
          <p:cNvPr id="8" name="Subtitle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851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MapReduce</a:t>
            </a:r>
            <a:r>
              <a:rPr lang="en-US" dirty="0"/>
              <a:t>: The </a:t>
            </a:r>
            <a:r>
              <a:rPr lang="en-US" u="sng" dirty="0" smtClean="0"/>
              <a:t>Map</a:t>
            </a:r>
            <a:r>
              <a:rPr lang="en-US" dirty="0" smtClean="0"/>
              <a:t> Step</a:t>
            </a:r>
            <a:endParaRPr lang="en-US" dirty="0"/>
          </a:p>
        </p:txBody>
      </p:sp>
      <p:grpSp>
        <p:nvGrpSpPr>
          <p:cNvPr id="108565" name="Group 21"/>
          <p:cNvGrpSpPr>
            <a:grpSpLocks/>
          </p:cNvGrpSpPr>
          <p:nvPr/>
        </p:nvGrpSpPr>
        <p:grpSpPr bwMode="auto">
          <a:xfrm>
            <a:off x="762000" y="3810000"/>
            <a:ext cx="1219200" cy="381000"/>
            <a:chOff x="240" y="2016"/>
            <a:chExt cx="768" cy="240"/>
          </a:xfrm>
        </p:grpSpPr>
        <p:sp>
          <p:nvSpPr>
            <p:cNvPr id="108548" name="Rectangle 4"/>
            <p:cNvSpPr>
              <a:spLocks noChangeArrowheads="1"/>
            </p:cNvSpPr>
            <p:nvPr/>
          </p:nvSpPr>
          <p:spPr bwMode="auto">
            <a:xfrm>
              <a:off x="576" y="2016"/>
              <a:ext cx="432" cy="240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/>
                <a:t>v</a:t>
              </a:r>
            </a:p>
          </p:txBody>
        </p:sp>
        <p:sp>
          <p:nvSpPr>
            <p:cNvPr id="108549" name="AutoShape 5"/>
            <p:cNvSpPr>
              <a:spLocks noChangeArrowheads="1"/>
            </p:cNvSpPr>
            <p:nvPr/>
          </p:nvSpPr>
          <p:spPr bwMode="auto">
            <a:xfrm>
              <a:off x="240" y="2016"/>
              <a:ext cx="288" cy="240"/>
            </a:xfrm>
            <a:prstGeom prst="triangle">
              <a:avLst>
                <a:gd name="adj" fmla="val 50000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/>
                <a:t>k</a:t>
              </a:r>
            </a:p>
          </p:txBody>
        </p:sp>
      </p:grpSp>
      <p:grpSp>
        <p:nvGrpSpPr>
          <p:cNvPr id="108580" name="Group 36"/>
          <p:cNvGrpSpPr>
            <a:grpSpLocks/>
          </p:cNvGrpSpPr>
          <p:nvPr/>
        </p:nvGrpSpPr>
        <p:grpSpPr bwMode="auto">
          <a:xfrm>
            <a:off x="3200400" y="2514600"/>
            <a:ext cx="1676400" cy="1219200"/>
            <a:chOff x="1776" y="1152"/>
            <a:chExt cx="1056" cy="768"/>
          </a:xfrm>
        </p:grpSpPr>
        <p:grpSp>
          <p:nvGrpSpPr>
            <p:cNvPr id="108554" name="Group 10"/>
            <p:cNvGrpSpPr>
              <a:grpSpLocks/>
            </p:cNvGrpSpPr>
            <p:nvPr/>
          </p:nvGrpSpPr>
          <p:grpSpPr bwMode="auto">
            <a:xfrm>
              <a:off x="1776" y="1152"/>
              <a:ext cx="1056" cy="336"/>
              <a:chOff x="2256" y="1344"/>
              <a:chExt cx="1056" cy="336"/>
            </a:xfrm>
          </p:grpSpPr>
          <p:sp>
            <p:nvSpPr>
              <p:cNvPr id="108552" name="AutoShape 8"/>
              <p:cNvSpPr>
                <a:spLocks noChangeArrowheads="1"/>
              </p:cNvSpPr>
              <p:nvPr/>
            </p:nvSpPr>
            <p:spPr bwMode="auto">
              <a:xfrm>
                <a:off x="2256" y="1344"/>
                <a:ext cx="432" cy="336"/>
              </a:xfrm>
              <a:prstGeom prst="diamond">
                <a:avLst/>
              </a:prstGeom>
              <a:solidFill>
                <a:srgbClr val="9966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/>
                  <a:t>k</a:t>
                </a:r>
              </a:p>
            </p:txBody>
          </p:sp>
          <p:sp>
            <p:nvSpPr>
              <p:cNvPr id="108553" name="AutoShape 9"/>
              <p:cNvSpPr>
                <a:spLocks noChangeArrowheads="1"/>
              </p:cNvSpPr>
              <p:nvPr/>
            </p:nvSpPr>
            <p:spPr bwMode="auto">
              <a:xfrm>
                <a:off x="2688" y="1344"/>
                <a:ext cx="624" cy="336"/>
              </a:xfrm>
              <a:prstGeom prst="parallelogram">
                <a:avLst>
                  <a:gd name="adj" fmla="val 46429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/>
                  <a:t>v</a:t>
                </a:r>
              </a:p>
            </p:txBody>
          </p:sp>
        </p:grpSp>
        <p:grpSp>
          <p:nvGrpSpPr>
            <p:cNvPr id="108555" name="Group 11"/>
            <p:cNvGrpSpPr>
              <a:grpSpLocks/>
            </p:cNvGrpSpPr>
            <p:nvPr/>
          </p:nvGrpSpPr>
          <p:grpSpPr bwMode="auto">
            <a:xfrm>
              <a:off x="1776" y="1584"/>
              <a:ext cx="1056" cy="336"/>
              <a:chOff x="2256" y="1344"/>
              <a:chExt cx="1056" cy="336"/>
            </a:xfrm>
          </p:grpSpPr>
          <p:sp>
            <p:nvSpPr>
              <p:cNvPr id="108556" name="AutoShape 12"/>
              <p:cNvSpPr>
                <a:spLocks noChangeArrowheads="1"/>
              </p:cNvSpPr>
              <p:nvPr/>
            </p:nvSpPr>
            <p:spPr bwMode="auto">
              <a:xfrm>
                <a:off x="2256" y="1344"/>
                <a:ext cx="432" cy="336"/>
              </a:xfrm>
              <a:prstGeom prst="diamond">
                <a:avLst/>
              </a:prstGeom>
              <a:solidFill>
                <a:srgbClr val="CC99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/>
                  <a:t>k</a:t>
                </a:r>
              </a:p>
            </p:txBody>
          </p:sp>
          <p:sp>
            <p:nvSpPr>
              <p:cNvPr id="108557" name="AutoShape 13"/>
              <p:cNvSpPr>
                <a:spLocks noChangeArrowheads="1"/>
              </p:cNvSpPr>
              <p:nvPr/>
            </p:nvSpPr>
            <p:spPr bwMode="auto">
              <a:xfrm>
                <a:off x="2688" y="1344"/>
                <a:ext cx="624" cy="336"/>
              </a:xfrm>
              <a:prstGeom prst="parallelogram">
                <a:avLst>
                  <a:gd name="adj" fmla="val 46429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/>
                  <a:t>v</a:t>
                </a:r>
              </a:p>
            </p:txBody>
          </p:sp>
        </p:grpSp>
      </p:grpSp>
      <p:grpSp>
        <p:nvGrpSpPr>
          <p:cNvPr id="108579" name="Group 35"/>
          <p:cNvGrpSpPr>
            <a:grpSpLocks/>
          </p:cNvGrpSpPr>
          <p:nvPr/>
        </p:nvGrpSpPr>
        <p:grpSpPr bwMode="auto">
          <a:xfrm>
            <a:off x="2133600" y="2895600"/>
            <a:ext cx="762000" cy="609600"/>
            <a:chOff x="1104" y="1296"/>
            <a:chExt cx="480" cy="384"/>
          </a:xfrm>
        </p:grpSpPr>
        <p:sp>
          <p:nvSpPr>
            <p:cNvPr id="108563" name="AutoShape 19"/>
            <p:cNvSpPr>
              <a:spLocks noChangeArrowheads="1"/>
            </p:cNvSpPr>
            <p:nvPr/>
          </p:nvSpPr>
          <p:spPr bwMode="auto">
            <a:xfrm>
              <a:off x="1152" y="1488"/>
              <a:ext cx="432" cy="192"/>
            </a:xfrm>
            <a:prstGeom prst="rightArrow">
              <a:avLst>
                <a:gd name="adj1" fmla="val 50000"/>
                <a:gd name="adj2" fmla="val 56250"/>
              </a:avLst>
            </a:prstGeom>
            <a:solidFill>
              <a:srgbClr val="FF505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8564" name="Text Box 20"/>
            <p:cNvSpPr txBox="1">
              <a:spLocks noChangeArrowheads="1"/>
            </p:cNvSpPr>
            <p:nvPr/>
          </p:nvSpPr>
          <p:spPr bwMode="auto">
            <a:xfrm>
              <a:off x="1104" y="1296"/>
              <a:ext cx="395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b="1" dirty="0"/>
                <a:t>map</a:t>
              </a:r>
            </a:p>
          </p:txBody>
        </p:sp>
      </p:grpSp>
      <p:grpSp>
        <p:nvGrpSpPr>
          <p:cNvPr id="108569" name="Group 25"/>
          <p:cNvGrpSpPr>
            <a:grpSpLocks/>
          </p:cNvGrpSpPr>
          <p:nvPr/>
        </p:nvGrpSpPr>
        <p:grpSpPr bwMode="auto">
          <a:xfrm>
            <a:off x="762000" y="3124200"/>
            <a:ext cx="1219200" cy="381000"/>
            <a:chOff x="240" y="2016"/>
            <a:chExt cx="768" cy="240"/>
          </a:xfrm>
        </p:grpSpPr>
        <p:sp>
          <p:nvSpPr>
            <p:cNvPr id="108570" name="Rectangle 26"/>
            <p:cNvSpPr>
              <a:spLocks noChangeArrowheads="1"/>
            </p:cNvSpPr>
            <p:nvPr/>
          </p:nvSpPr>
          <p:spPr bwMode="auto">
            <a:xfrm>
              <a:off x="576" y="2016"/>
              <a:ext cx="432" cy="240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/>
                <a:t>v</a:t>
              </a:r>
            </a:p>
          </p:txBody>
        </p:sp>
        <p:sp>
          <p:nvSpPr>
            <p:cNvPr id="108571" name="AutoShape 27"/>
            <p:cNvSpPr>
              <a:spLocks noChangeArrowheads="1"/>
            </p:cNvSpPr>
            <p:nvPr/>
          </p:nvSpPr>
          <p:spPr bwMode="auto">
            <a:xfrm>
              <a:off x="240" y="2016"/>
              <a:ext cx="288" cy="240"/>
            </a:xfrm>
            <a:prstGeom prst="triangle">
              <a:avLst>
                <a:gd name="adj" fmla="val 50000"/>
              </a:avLst>
            </a:prstGeom>
            <a:solidFill>
              <a:srgbClr val="CCFF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/>
                <a:t>k</a:t>
              </a:r>
            </a:p>
          </p:txBody>
        </p:sp>
      </p:grpSp>
      <p:grpSp>
        <p:nvGrpSpPr>
          <p:cNvPr id="108572" name="Group 28"/>
          <p:cNvGrpSpPr>
            <a:grpSpLocks/>
          </p:cNvGrpSpPr>
          <p:nvPr/>
        </p:nvGrpSpPr>
        <p:grpSpPr bwMode="auto">
          <a:xfrm>
            <a:off x="685800" y="5257800"/>
            <a:ext cx="1219200" cy="381000"/>
            <a:chOff x="240" y="2016"/>
            <a:chExt cx="768" cy="240"/>
          </a:xfrm>
        </p:grpSpPr>
        <p:sp>
          <p:nvSpPr>
            <p:cNvPr id="108573" name="Rectangle 29"/>
            <p:cNvSpPr>
              <a:spLocks noChangeArrowheads="1"/>
            </p:cNvSpPr>
            <p:nvPr/>
          </p:nvSpPr>
          <p:spPr bwMode="auto">
            <a:xfrm>
              <a:off x="576" y="2016"/>
              <a:ext cx="432" cy="240"/>
            </a:xfrm>
            <a:prstGeom prst="rect">
              <a:avLst/>
            </a:prstGeom>
            <a:solidFill>
              <a:srgbClr val="66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/>
                <a:t>v</a:t>
              </a:r>
            </a:p>
          </p:txBody>
        </p:sp>
        <p:sp>
          <p:nvSpPr>
            <p:cNvPr id="108574" name="AutoShape 30"/>
            <p:cNvSpPr>
              <a:spLocks noChangeArrowheads="1"/>
            </p:cNvSpPr>
            <p:nvPr/>
          </p:nvSpPr>
          <p:spPr bwMode="auto">
            <a:xfrm>
              <a:off x="240" y="2016"/>
              <a:ext cx="288" cy="240"/>
            </a:xfrm>
            <a:prstGeom prst="triangle">
              <a:avLst>
                <a:gd name="adj" fmla="val 50000"/>
              </a:avLst>
            </a:prstGeom>
            <a:solidFill>
              <a:srgbClr val="FF00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/>
                <a:t>k</a:t>
              </a:r>
            </a:p>
          </p:txBody>
        </p:sp>
      </p:grpSp>
      <p:sp>
        <p:nvSpPr>
          <p:cNvPr id="108577" name="Text Box 33"/>
          <p:cNvSpPr txBox="1">
            <a:spLocks noChangeArrowheads="1"/>
          </p:cNvSpPr>
          <p:nvPr/>
        </p:nvSpPr>
        <p:spPr bwMode="auto">
          <a:xfrm>
            <a:off x="1020763" y="4419600"/>
            <a:ext cx="5032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 b="1"/>
              <a:t>…</a:t>
            </a:r>
          </a:p>
        </p:txBody>
      </p:sp>
      <p:grpSp>
        <p:nvGrpSpPr>
          <p:cNvPr id="108581" name="Group 37"/>
          <p:cNvGrpSpPr>
            <a:grpSpLocks/>
          </p:cNvGrpSpPr>
          <p:nvPr/>
        </p:nvGrpSpPr>
        <p:grpSpPr bwMode="auto">
          <a:xfrm>
            <a:off x="3200400" y="3886200"/>
            <a:ext cx="1676400" cy="533400"/>
            <a:chOff x="2256" y="1344"/>
            <a:chExt cx="1056" cy="336"/>
          </a:xfrm>
        </p:grpSpPr>
        <p:sp>
          <p:nvSpPr>
            <p:cNvPr id="108582" name="AutoShape 38"/>
            <p:cNvSpPr>
              <a:spLocks noChangeArrowheads="1"/>
            </p:cNvSpPr>
            <p:nvPr/>
          </p:nvSpPr>
          <p:spPr bwMode="auto">
            <a:xfrm>
              <a:off x="2256" y="1344"/>
              <a:ext cx="432" cy="336"/>
            </a:xfrm>
            <a:prstGeom prst="diamond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/>
                <a:t>k</a:t>
              </a:r>
            </a:p>
          </p:txBody>
        </p:sp>
        <p:sp>
          <p:nvSpPr>
            <p:cNvPr id="108583" name="AutoShape 39"/>
            <p:cNvSpPr>
              <a:spLocks noChangeArrowheads="1"/>
            </p:cNvSpPr>
            <p:nvPr/>
          </p:nvSpPr>
          <p:spPr bwMode="auto">
            <a:xfrm>
              <a:off x="2688" y="1344"/>
              <a:ext cx="624" cy="336"/>
            </a:xfrm>
            <a:prstGeom prst="parallelogram">
              <a:avLst>
                <a:gd name="adj" fmla="val 46429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/>
                <a:t>v</a:t>
              </a:r>
            </a:p>
          </p:txBody>
        </p:sp>
      </p:grpSp>
      <p:grpSp>
        <p:nvGrpSpPr>
          <p:cNvPr id="108584" name="Group 40"/>
          <p:cNvGrpSpPr>
            <a:grpSpLocks/>
          </p:cNvGrpSpPr>
          <p:nvPr/>
        </p:nvGrpSpPr>
        <p:grpSpPr bwMode="auto">
          <a:xfrm>
            <a:off x="2133600" y="3657600"/>
            <a:ext cx="762000" cy="609600"/>
            <a:chOff x="1104" y="1296"/>
            <a:chExt cx="480" cy="384"/>
          </a:xfrm>
        </p:grpSpPr>
        <p:sp>
          <p:nvSpPr>
            <p:cNvPr id="108585" name="AutoShape 41"/>
            <p:cNvSpPr>
              <a:spLocks noChangeArrowheads="1"/>
            </p:cNvSpPr>
            <p:nvPr/>
          </p:nvSpPr>
          <p:spPr bwMode="auto">
            <a:xfrm>
              <a:off x="1152" y="1488"/>
              <a:ext cx="432" cy="192"/>
            </a:xfrm>
            <a:prstGeom prst="rightArrow">
              <a:avLst>
                <a:gd name="adj1" fmla="val 50000"/>
                <a:gd name="adj2" fmla="val 56250"/>
              </a:avLst>
            </a:prstGeom>
            <a:solidFill>
              <a:srgbClr val="FF505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8586" name="Text Box 42"/>
            <p:cNvSpPr txBox="1">
              <a:spLocks noChangeArrowheads="1"/>
            </p:cNvSpPr>
            <p:nvPr/>
          </p:nvSpPr>
          <p:spPr bwMode="auto">
            <a:xfrm>
              <a:off x="1104" y="1296"/>
              <a:ext cx="395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b="1" dirty="0"/>
                <a:t>map</a:t>
              </a:r>
            </a:p>
          </p:txBody>
        </p:sp>
      </p:grpSp>
      <p:sp>
        <p:nvSpPr>
          <p:cNvPr id="108611" name="Text Box 67"/>
          <p:cNvSpPr txBox="1">
            <a:spLocks noChangeArrowheads="1"/>
          </p:cNvSpPr>
          <p:nvPr/>
        </p:nvSpPr>
        <p:spPr bwMode="auto">
          <a:xfrm>
            <a:off x="762000" y="1828800"/>
            <a:ext cx="1851789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Input</a:t>
            </a:r>
          </a:p>
          <a:p>
            <a:r>
              <a:rPr lang="en-US" b="1" dirty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key-value pairs</a:t>
            </a:r>
          </a:p>
        </p:txBody>
      </p:sp>
      <p:sp>
        <p:nvSpPr>
          <p:cNvPr id="108578" name="Text Box 34"/>
          <p:cNvSpPr txBox="1">
            <a:spLocks noChangeArrowheads="1"/>
          </p:cNvSpPr>
          <p:nvPr/>
        </p:nvSpPr>
        <p:spPr bwMode="auto">
          <a:xfrm>
            <a:off x="3200400" y="1828800"/>
            <a:ext cx="1851789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Intermediate</a:t>
            </a:r>
          </a:p>
          <a:p>
            <a:r>
              <a:rPr lang="en-US" b="1" dirty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key-value pairs</a:t>
            </a:r>
          </a:p>
        </p:txBody>
      </p:sp>
      <p:sp>
        <p:nvSpPr>
          <p:cNvPr id="108619" name="Text Box 75"/>
          <p:cNvSpPr txBox="1">
            <a:spLocks noChangeArrowheads="1"/>
          </p:cNvSpPr>
          <p:nvPr/>
        </p:nvSpPr>
        <p:spPr bwMode="auto">
          <a:xfrm>
            <a:off x="3505200" y="4495800"/>
            <a:ext cx="5032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 b="1"/>
              <a:t>…</a:t>
            </a:r>
          </a:p>
        </p:txBody>
      </p:sp>
      <p:sp>
        <p:nvSpPr>
          <p:cNvPr id="108620" name="AutoShape 76"/>
          <p:cNvSpPr>
            <a:spLocks noChangeArrowheads="1"/>
          </p:cNvSpPr>
          <p:nvPr/>
        </p:nvSpPr>
        <p:spPr bwMode="auto">
          <a:xfrm>
            <a:off x="3276600" y="5181600"/>
            <a:ext cx="685800" cy="533400"/>
          </a:xfrm>
          <a:prstGeom prst="diamond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algn="ctr"/>
            <a:r>
              <a:rPr lang="en-US"/>
              <a:t>k</a:t>
            </a:r>
          </a:p>
        </p:txBody>
      </p:sp>
      <p:sp>
        <p:nvSpPr>
          <p:cNvPr id="108621" name="AutoShape 77"/>
          <p:cNvSpPr>
            <a:spLocks noChangeArrowheads="1"/>
          </p:cNvSpPr>
          <p:nvPr/>
        </p:nvSpPr>
        <p:spPr bwMode="auto">
          <a:xfrm>
            <a:off x="3962400" y="5181600"/>
            <a:ext cx="990600" cy="533400"/>
          </a:xfrm>
          <a:prstGeom prst="parallelogram">
            <a:avLst>
              <a:gd name="adj" fmla="val 46429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/>
              <a:t>v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J. Leskovec, A. Rajaraman, J. Ullman: Mining of Massive Datasets, http://www.mmds.org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350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578" grpId="0"/>
      <p:bldP spid="108619" grpId="0"/>
      <p:bldP spid="108620" grpId="0" animBg="1"/>
      <p:bldP spid="108621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MapReduce</a:t>
            </a:r>
            <a:r>
              <a:rPr lang="en-US" dirty="0"/>
              <a:t>: The </a:t>
            </a:r>
            <a:r>
              <a:rPr lang="en-US" u="sng" dirty="0" smtClean="0"/>
              <a:t>Reduce </a:t>
            </a:r>
            <a:r>
              <a:rPr lang="en-US" dirty="0" smtClean="0"/>
              <a:t>Step</a:t>
            </a:r>
            <a:endParaRPr lang="en-US" dirty="0"/>
          </a:p>
        </p:txBody>
      </p:sp>
      <p:grpSp>
        <p:nvGrpSpPr>
          <p:cNvPr id="109583" name="Group 15"/>
          <p:cNvGrpSpPr>
            <a:grpSpLocks/>
          </p:cNvGrpSpPr>
          <p:nvPr/>
        </p:nvGrpSpPr>
        <p:grpSpPr bwMode="auto">
          <a:xfrm>
            <a:off x="609600" y="1828800"/>
            <a:ext cx="1873250" cy="3733800"/>
            <a:chOff x="3476" y="960"/>
            <a:chExt cx="1180" cy="2352"/>
          </a:xfrm>
        </p:grpSpPr>
        <p:grpSp>
          <p:nvGrpSpPr>
            <p:cNvPr id="109584" name="Group 16"/>
            <p:cNvGrpSpPr>
              <a:grpSpLocks/>
            </p:cNvGrpSpPr>
            <p:nvPr/>
          </p:nvGrpSpPr>
          <p:grpSpPr bwMode="auto">
            <a:xfrm>
              <a:off x="3552" y="1392"/>
              <a:ext cx="1104" cy="1920"/>
              <a:chOff x="3552" y="1392"/>
              <a:chExt cx="1104" cy="1920"/>
            </a:xfrm>
          </p:grpSpPr>
          <p:sp>
            <p:nvSpPr>
              <p:cNvPr id="109585" name="AutoShape 17"/>
              <p:cNvSpPr>
                <a:spLocks noChangeArrowheads="1"/>
              </p:cNvSpPr>
              <p:nvPr/>
            </p:nvSpPr>
            <p:spPr bwMode="auto">
              <a:xfrm>
                <a:off x="3600" y="2976"/>
                <a:ext cx="432" cy="336"/>
              </a:xfrm>
              <a:prstGeom prst="diamond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/>
                  <a:t>k</a:t>
                </a:r>
              </a:p>
            </p:txBody>
          </p:sp>
          <p:sp>
            <p:nvSpPr>
              <p:cNvPr id="109586" name="AutoShape 18"/>
              <p:cNvSpPr>
                <a:spLocks noChangeArrowheads="1"/>
              </p:cNvSpPr>
              <p:nvPr/>
            </p:nvSpPr>
            <p:spPr bwMode="auto">
              <a:xfrm>
                <a:off x="4032" y="2976"/>
                <a:ext cx="624" cy="336"/>
              </a:xfrm>
              <a:prstGeom prst="parallelogram">
                <a:avLst>
                  <a:gd name="adj" fmla="val 46429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/>
                  <a:t>v</a:t>
                </a:r>
              </a:p>
            </p:txBody>
          </p:sp>
          <p:sp>
            <p:nvSpPr>
              <p:cNvPr id="109587" name="Text Box 19"/>
              <p:cNvSpPr txBox="1">
                <a:spLocks noChangeArrowheads="1"/>
              </p:cNvSpPr>
              <p:nvPr/>
            </p:nvSpPr>
            <p:spPr bwMode="auto">
              <a:xfrm>
                <a:off x="3840" y="2592"/>
                <a:ext cx="317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2400" b="1"/>
                  <a:t>…</a:t>
                </a:r>
              </a:p>
            </p:txBody>
          </p:sp>
          <p:grpSp>
            <p:nvGrpSpPr>
              <p:cNvPr id="109588" name="Group 20"/>
              <p:cNvGrpSpPr>
                <a:grpSpLocks/>
              </p:cNvGrpSpPr>
              <p:nvPr/>
            </p:nvGrpSpPr>
            <p:grpSpPr bwMode="auto">
              <a:xfrm>
                <a:off x="3552" y="1392"/>
                <a:ext cx="1056" cy="336"/>
                <a:chOff x="2256" y="1344"/>
                <a:chExt cx="1056" cy="336"/>
              </a:xfrm>
            </p:grpSpPr>
            <p:sp>
              <p:nvSpPr>
                <p:cNvPr id="109589" name="AutoShape 21"/>
                <p:cNvSpPr>
                  <a:spLocks noChangeArrowheads="1"/>
                </p:cNvSpPr>
                <p:nvPr/>
              </p:nvSpPr>
              <p:spPr bwMode="auto">
                <a:xfrm>
                  <a:off x="2256" y="1344"/>
                  <a:ext cx="432" cy="336"/>
                </a:xfrm>
                <a:prstGeom prst="diamond">
                  <a:avLst/>
                </a:prstGeom>
                <a:solidFill>
                  <a:srgbClr val="9966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algn="ctr"/>
                  <a:r>
                    <a:rPr lang="en-US"/>
                    <a:t>k</a:t>
                  </a:r>
                </a:p>
              </p:txBody>
            </p:sp>
            <p:sp>
              <p:nvSpPr>
                <p:cNvPr id="109590" name="AutoShape 22"/>
                <p:cNvSpPr>
                  <a:spLocks noChangeArrowheads="1"/>
                </p:cNvSpPr>
                <p:nvPr/>
              </p:nvSpPr>
              <p:spPr bwMode="auto">
                <a:xfrm>
                  <a:off x="2688" y="1344"/>
                  <a:ext cx="624" cy="336"/>
                </a:xfrm>
                <a:prstGeom prst="parallelogram">
                  <a:avLst>
                    <a:gd name="adj" fmla="val 46429"/>
                  </a:avLst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algn="ctr"/>
                  <a:r>
                    <a:rPr lang="en-US"/>
                    <a:t>v</a:t>
                  </a:r>
                </a:p>
              </p:txBody>
            </p:sp>
          </p:grpSp>
          <p:grpSp>
            <p:nvGrpSpPr>
              <p:cNvPr id="109591" name="Group 23"/>
              <p:cNvGrpSpPr>
                <a:grpSpLocks/>
              </p:cNvGrpSpPr>
              <p:nvPr/>
            </p:nvGrpSpPr>
            <p:grpSpPr bwMode="auto">
              <a:xfrm>
                <a:off x="3552" y="1824"/>
                <a:ext cx="1056" cy="336"/>
                <a:chOff x="2256" y="1344"/>
                <a:chExt cx="1056" cy="336"/>
              </a:xfrm>
            </p:grpSpPr>
            <p:sp>
              <p:nvSpPr>
                <p:cNvPr id="109592" name="AutoShape 24"/>
                <p:cNvSpPr>
                  <a:spLocks noChangeArrowheads="1"/>
                </p:cNvSpPr>
                <p:nvPr/>
              </p:nvSpPr>
              <p:spPr bwMode="auto">
                <a:xfrm>
                  <a:off x="2256" y="1344"/>
                  <a:ext cx="432" cy="336"/>
                </a:xfrm>
                <a:prstGeom prst="diamond">
                  <a:avLst/>
                </a:prstGeom>
                <a:solidFill>
                  <a:srgbClr val="CC9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algn="ctr"/>
                  <a:r>
                    <a:rPr lang="en-US"/>
                    <a:t>k</a:t>
                  </a:r>
                </a:p>
              </p:txBody>
            </p:sp>
            <p:sp>
              <p:nvSpPr>
                <p:cNvPr id="109593" name="AutoShape 25"/>
                <p:cNvSpPr>
                  <a:spLocks noChangeArrowheads="1"/>
                </p:cNvSpPr>
                <p:nvPr/>
              </p:nvSpPr>
              <p:spPr bwMode="auto">
                <a:xfrm>
                  <a:off x="2688" y="1344"/>
                  <a:ext cx="624" cy="336"/>
                </a:xfrm>
                <a:prstGeom prst="parallelogram">
                  <a:avLst>
                    <a:gd name="adj" fmla="val 46429"/>
                  </a:avLst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algn="ctr"/>
                  <a:r>
                    <a:rPr lang="en-US"/>
                    <a:t>v</a:t>
                  </a:r>
                </a:p>
              </p:txBody>
            </p:sp>
          </p:grpSp>
          <p:sp>
            <p:nvSpPr>
              <p:cNvPr id="109594" name="AutoShape 26"/>
              <p:cNvSpPr>
                <a:spLocks noChangeArrowheads="1"/>
              </p:cNvSpPr>
              <p:nvPr/>
            </p:nvSpPr>
            <p:spPr bwMode="auto">
              <a:xfrm>
                <a:off x="3552" y="2256"/>
                <a:ext cx="432" cy="336"/>
              </a:xfrm>
              <a:prstGeom prst="diamond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/>
                  <a:t>k</a:t>
                </a:r>
              </a:p>
            </p:txBody>
          </p:sp>
          <p:sp>
            <p:nvSpPr>
              <p:cNvPr id="109595" name="AutoShape 27"/>
              <p:cNvSpPr>
                <a:spLocks noChangeArrowheads="1"/>
              </p:cNvSpPr>
              <p:nvPr/>
            </p:nvSpPr>
            <p:spPr bwMode="auto">
              <a:xfrm>
                <a:off x="3984" y="2256"/>
                <a:ext cx="624" cy="336"/>
              </a:xfrm>
              <a:prstGeom prst="parallelogram">
                <a:avLst>
                  <a:gd name="adj" fmla="val 46429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/>
                  <a:t>v</a:t>
                </a:r>
              </a:p>
            </p:txBody>
          </p:sp>
        </p:grpSp>
        <p:sp>
          <p:nvSpPr>
            <p:cNvPr id="109596" name="Text Box 28"/>
            <p:cNvSpPr txBox="1">
              <a:spLocks noChangeArrowheads="1"/>
            </p:cNvSpPr>
            <p:nvPr/>
          </p:nvSpPr>
          <p:spPr bwMode="auto">
            <a:xfrm>
              <a:off x="3476" y="960"/>
              <a:ext cx="1166" cy="4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008000"/>
                  </a:solidFill>
                  <a:latin typeface="Arial" pitchFamily="34" charset="0"/>
                  <a:cs typeface="Arial" pitchFamily="34" charset="0"/>
                </a:rPr>
                <a:t>Intermediate</a:t>
              </a:r>
            </a:p>
            <a:p>
              <a:r>
                <a:rPr lang="en-US" b="1" dirty="0" smtClean="0">
                  <a:solidFill>
                    <a:srgbClr val="008000"/>
                  </a:solidFill>
                  <a:latin typeface="Arial" pitchFamily="34" charset="0"/>
                  <a:cs typeface="Arial" pitchFamily="34" charset="0"/>
                </a:rPr>
                <a:t>key-value pairs</a:t>
              </a:r>
              <a:endParaRPr lang="en-US" b="1" dirty="0">
                <a:solidFill>
                  <a:srgbClr val="008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109635" name="Group 67"/>
          <p:cNvGrpSpPr>
            <a:grpSpLocks/>
          </p:cNvGrpSpPr>
          <p:nvPr/>
        </p:nvGrpSpPr>
        <p:grpSpPr bwMode="auto">
          <a:xfrm>
            <a:off x="2427288" y="3087689"/>
            <a:ext cx="849312" cy="874713"/>
            <a:chOff x="1529" y="1753"/>
            <a:chExt cx="535" cy="551"/>
          </a:xfrm>
        </p:grpSpPr>
        <p:sp>
          <p:nvSpPr>
            <p:cNvPr id="109597" name="AutoShape 29"/>
            <p:cNvSpPr>
              <a:spLocks noChangeArrowheads="1"/>
            </p:cNvSpPr>
            <p:nvPr/>
          </p:nvSpPr>
          <p:spPr bwMode="auto">
            <a:xfrm>
              <a:off x="1584" y="2112"/>
              <a:ext cx="480" cy="192"/>
            </a:xfrm>
            <a:prstGeom prst="rightArrow">
              <a:avLst>
                <a:gd name="adj1" fmla="val 50000"/>
                <a:gd name="adj2" fmla="val 62500"/>
              </a:avLst>
            </a:prstGeom>
            <a:solidFill>
              <a:srgbClr val="FF505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9598" name="Text Box 30"/>
            <p:cNvSpPr txBox="1">
              <a:spLocks noChangeArrowheads="1"/>
            </p:cNvSpPr>
            <p:nvPr/>
          </p:nvSpPr>
          <p:spPr bwMode="auto">
            <a:xfrm>
              <a:off x="1529" y="1753"/>
              <a:ext cx="523" cy="4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Group</a:t>
              </a:r>
            </a:p>
            <a:p>
              <a:r>
                <a:rPr lang="en-US" b="1" dirty="0" smtClean="0"/>
                <a:t>by key</a:t>
              </a:r>
              <a:endParaRPr lang="en-US" b="1" dirty="0"/>
            </a:p>
          </p:txBody>
        </p:sp>
      </p:grpSp>
      <p:grpSp>
        <p:nvGrpSpPr>
          <p:cNvPr id="109601" name="Group 33"/>
          <p:cNvGrpSpPr>
            <a:grpSpLocks/>
          </p:cNvGrpSpPr>
          <p:nvPr/>
        </p:nvGrpSpPr>
        <p:grpSpPr bwMode="auto">
          <a:xfrm>
            <a:off x="5943600" y="2362200"/>
            <a:ext cx="1066800" cy="533400"/>
            <a:chOff x="3456" y="1296"/>
            <a:chExt cx="672" cy="336"/>
          </a:xfrm>
        </p:grpSpPr>
        <p:sp>
          <p:nvSpPr>
            <p:cNvPr id="109599" name="AutoShape 31"/>
            <p:cNvSpPr>
              <a:spLocks noChangeArrowheads="1"/>
            </p:cNvSpPr>
            <p:nvPr/>
          </p:nvSpPr>
          <p:spPr bwMode="auto">
            <a:xfrm>
              <a:off x="3504" y="1488"/>
              <a:ext cx="624" cy="144"/>
            </a:xfrm>
            <a:prstGeom prst="rightArrow">
              <a:avLst>
                <a:gd name="adj1" fmla="val 50000"/>
                <a:gd name="adj2" fmla="val 108333"/>
              </a:avLst>
            </a:prstGeom>
            <a:solidFill>
              <a:srgbClr val="FF505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9600" name="Text Box 32"/>
            <p:cNvSpPr txBox="1">
              <a:spLocks noChangeArrowheads="1"/>
            </p:cNvSpPr>
            <p:nvPr/>
          </p:nvSpPr>
          <p:spPr bwMode="auto">
            <a:xfrm>
              <a:off x="3456" y="1296"/>
              <a:ext cx="539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b="1" dirty="0"/>
                <a:t>reduce</a:t>
              </a:r>
            </a:p>
          </p:txBody>
        </p:sp>
      </p:grpSp>
      <p:grpSp>
        <p:nvGrpSpPr>
          <p:cNvPr id="109602" name="Group 34"/>
          <p:cNvGrpSpPr>
            <a:grpSpLocks/>
          </p:cNvGrpSpPr>
          <p:nvPr/>
        </p:nvGrpSpPr>
        <p:grpSpPr bwMode="auto">
          <a:xfrm>
            <a:off x="5943600" y="2971800"/>
            <a:ext cx="1066800" cy="533400"/>
            <a:chOff x="3456" y="1296"/>
            <a:chExt cx="672" cy="336"/>
          </a:xfrm>
        </p:grpSpPr>
        <p:sp>
          <p:nvSpPr>
            <p:cNvPr id="109603" name="AutoShape 35"/>
            <p:cNvSpPr>
              <a:spLocks noChangeArrowheads="1"/>
            </p:cNvSpPr>
            <p:nvPr/>
          </p:nvSpPr>
          <p:spPr bwMode="auto">
            <a:xfrm>
              <a:off x="3504" y="1488"/>
              <a:ext cx="624" cy="144"/>
            </a:xfrm>
            <a:prstGeom prst="rightArrow">
              <a:avLst>
                <a:gd name="adj1" fmla="val 50000"/>
                <a:gd name="adj2" fmla="val 108333"/>
              </a:avLst>
            </a:prstGeom>
            <a:solidFill>
              <a:srgbClr val="FF505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9604" name="Text Box 36"/>
            <p:cNvSpPr txBox="1">
              <a:spLocks noChangeArrowheads="1"/>
            </p:cNvSpPr>
            <p:nvPr/>
          </p:nvSpPr>
          <p:spPr bwMode="auto">
            <a:xfrm>
              <a:off x="3456" y="1296"/>
              <a:ext cx="539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b="1" dirty="0"/>
                <a:t>reduce</a:t>
              </a:r>
            </a:p>
          </p:txBody>
        </p:sp>
      </p:grpSp>
      <p:grpSp>
        <p:nvGrpSpPr>
          <p:cNvPr id="109610" name="Group 42"/>
          <p:cNvGrpSpPr>
            <a:grpSpLocks/>
          </p:cNvGrpSpPr>
          <p:nvPr/>
        </p:nvGrpSpPr>
        <p:grpSpPr bwMode="auto">
          <a:xfrm>
            <a:off x="7086600" y="2514600"/>
            <a:ext cx="1295400" cy="533400"/>
            <a:chOff x="4464" y="1392"/>
            <a:chExt cx="816" cy="336"/>
          </a:xfrm>
        </p:grpSpPr>
        <p:sp>
          <p:nvSpPr>
            <p:cNvPr id="109605" name="AutoShape 37"/>
            <p:cNvSpPr>
              <a:spLocks noChangeArrowheads="1"/>
            </p:cNvSpPr>
            <p:nvPr/>
          </p:nvSpPr>
          <p:spPr bwMode="auto">
            <a:xfrm>
              <a:off x="4464" y="1392"/>
              <a:ext cx="432" cy="336"/>
            </a:xfrm>
            <a:prstGeom prst="diamond">
              <a:avLst/>
            </a:prstGeom>
            <a:solidFill>
              <a:srgbClr val="9966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/>
                <a:t>k</a:t>
              </a:r>
            </a:p>
          </p:txBody>
        </p:sp>
        <p:sp>
          <p:nvSpPr>
            <p:cNvPr id="109607" name="AutoShape 39"/>
            <p:cNvSpPr>
              <a:spLocks noChangeArrowheads="1"/>
            </p:cNvSpPr>
            <p:nvPr/>
          </p:nvSpPr>
          <p:spPr bwMode="auto">
            <a:xfrm>
              <a:off x="4944" y="1392"/>
              <a:ext cx="336" cy="336"/>
            </a:xfrm>
            <a:prstGeom prst="octagon">
              <a:avLst>
                <a:gd name="adj" fmla="val 2928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/>
                <a:t>v</a:t>
              </a:r>
            </a:p>
          </p:txBody>
        </p:sp>
      </p:grpSp>
      <p:grpSp>
        <p:nvGrpSpPr>
          <p:cNvPr id="109611" name="Group 43"/>
          <p:cNvGrpSpPr>
            <a:grpSpLocks/>
          </p:cNvGrpSpPr>
          <p:nvPr/>
        </p:nvGrpSpPr>
        <p:grpSpPr bwMode="auto">
          <a:xfrm>
            <a:off x="7086600" y="3124200"/>
            <a:ext cx="1295400" cy="533400"/>
            <a:chOff x="4464" y="1392"/>
            <a:chExt cx="816" cy="336"/>
          </a:xfrm>
        </p:grpSpPr>
        <p:sp>
          <p:nvSpPr>
            <p:cNvPr id="109612" name="AutoShape 44"/>
            <p:cNvSpPr>
              <a:spLocks noChangeArrowheads="1"/>
            </p:cNvSpPr>
            <p:nvPr/>
          </p:nvSpPr>
          <p:spPr bwMode="auto">
            <a:xfrm>
              <a:off x="4464" y="1392"/>
              <a:ext cx="432" cy="336"/>
            </a:xfrm>
            <a:prstGeom prst="diamond">
              <a:avLst/>
            </a:prstGeom>
            <a:solidFill>
              <a:schemeClr val="accent1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dirty="0"/>
                <a:t>k</a:t>
              </a:r>
            </a:p>
          </p:txBody>
        </p:sp>
        <p:sp>
          <p:nvSpPr>
            <p:cNvPr id="109613" name="AutoShape 45"/>
            <p:cNvSpPr>
              <a:spLocks noChangeArrowheads="1"/>
            </p:cNvSpPr>
            <p:nvPr/>
          </p:nvSpPr>
          <p:spPr bwMode="auto">
            <a:xfrm>
              <a:off x="4944" y="1392"/>
              <a:ext cx="336" cy="336"/>
            </a:xfrm>
            <a:prstGeom prst="octagon">
              <a:avLst>
                <a:gd name="adj" fmla="val 2928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/>
                <a:t>v</a:t>
              </a:r>
            </a:p>
          </p:txBody>
        </p:sp>
      </p:grpSp>
      <p:grpSp>
        <p:nvGrpSpPr>
          <p:cNvPr id="109614" name="Group 46"/>
          <p:cNvGrpSpPr>
            <a:grpSpLocks/>
          </p:cNvGrpSpPr>
          <p:nvPr/>
        </p:nvGrpSpPr>
        <p:grpSpPr bwMode="auto">
          <a:xfrm>
            <a:off x="7162800" y="5105400"/>
            <a:ext cx="1295400" cy="533400"/>
            <a:chOff x="4464" y="1392"/>
            <a:chExt cx="816" cy="336"/>
          </a:xfrm>
        </p:grpSpPr>
        <p:sp>
          <p:nvSpPr>
            <p:cNvPr id="109615" name="AutoShape 47"/>
            <p:cNvSpPr>
              <a:spLocks noChangeArrowheads="1"/>
            </p:cNvSpPr>
            <p:nvPr/>
          </p:nvSpPr>
          <p:spPr bwMode="auto">
            <a:xfrm>
              <a:off x="4464" y="1392"/>
              <a:ext cx="432" cy="336"/>
            </a:xfrm>
            <a:prstGeom prst="diamond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/>
                <a:t>k</a:t>
              </a:r>
            </a:p>
          </p:txBody>
        </p:sp>
        <p:sp>
          <p:nvSpPr>
            <p:cNvPr id="109616" name="AutoShape 48"/>
            <p:cNvSpPr>
              <a:spLocks noChangeArrowheads="1"/>
            </p:cNvSpPr>
            <p:nvPr/>
          </p:nvSpPr>
          <p:spPr bwMode="auto">
            <a:xfrm>
              <a:off x="4944" y="1392"/>
              <a:ext cx="336" cy="336"/>
            </a:xfrm>
            <a:prstGeom prst="octagon">
              <a:avLst>
                <a:gd name="adj" fmla="val 2928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/>
                <a:t>v</a:t>
              </a:r>
            </a:p>
          </p:txBody>
        </p:sp>
      </p:grpSp>
      <p:sp>
        <p:nvSpPr>
          <p:cNvPr id="109617" name="Text Box 49"/>
          <p:cNvSpPr txBox="1">
            <a:spLocks noChangeArrowheads="1"/>
          </p:cNvSpPr>
          <p:nvPr/>
        </p:nvSpPr>
        <p:spPr bwMode="auto">
          <a:xfrm>
            <a:off x="7573963" y="4267200"/>
            <a:ext cx="5032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 b="1"/>
              <a:t>…</a:t>
            </a:r>
          </a:p>
        </p:txBody>
      </p:sp>
      <p:grpSp>
        <p:nvGrpSpPr>
          <p:cNvPr id="109634" name="Group 66"/>
          <p:cNvGrpSpPr>
            <a:grpSpLocks/>
          </p:cNvGrpSpPr>
          <p:nvPr/>
        </p:nvGrpSpPr>
        <p:grpSpPr bwMode="auto">
          <a:xfrm>
            <a:off x="3276600" y="1905000"/>
            <a:ext cx="2743200" cy="3657600"/>
            <a:chOff x="2064" y="1008"/>
            <a:chExt cx="1728" cy="2304"/>
          </a:xfrm>
        </p:grpSpPr>
        <p:sp>
          <p:nvSpPr>
            <p:cNvPr id="109573" name="AutoShape 5"/>
            <p:cNvSpPr>
              <a:spLocks noChangeArrowheads="1"/>
            </p:cNvSpPr>
            <p:nvPr/>
          </p:nvSpPr>
          <p:spPr bwMode="auto">
            <a:xfrm>
              <a:off x="2112" y="2976"/>
              <a:ext cx="432" cy="336"/>
            </a:xfrm>
            <a:prstGeom prst="diamond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/>
                <a:t>k</a:t>
              </a:r>
            </a:p>
          </p:txBody>
        </p:sp>
        <p:sp>
          <p:nvSpPr>
            <p:cNvPr id="109574" name="AutoShape 6"/>
            <p:cNvSpPr>
              <a:spLocks noChangeArrowheads="1"/>
            </p:cNvSpPr>
            <p:nvPr/>
          </p:nvSpPr>
          <p:spPr bwMode="auto">
            <a:xfrm>
              <a:off x="2544" y="2976"/>
              <a:ext cx="528" cy="336"/>
            </a:xfrm>
            <a:prstGeom prst="parallelogram">
              <a:avLst>
                <a:gd name="adj" fmla="val 39286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/>
                <a:t>v</a:t>
              </a:r>
            </a:p>
          </p:txBody>
        </p:sp>
        <p:sp>
          <p:nvSpPr>
            <p:cNvPr id="109575" name="Text Box 7"/>
            <p:cNvSpPr txBox="1">
              <a:spLocks noChangeArrowheads="1"/>
            </p:cNvSpPr>
            <p:nvPr/>
          </p:nvSpPr>
          <p:spPr bwMode="auto">
            <a:xfrm>
              <a:off x="2467" y="2496"/>
              <a:ext cx="317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 b="1"/>
                <a:t>…</a:t>
              </a:r>
            </a:p>
          </p:txBody>
        </p:sp>
        <p:sp>
          <p:nvSpPr>
            <p:cNvPr id="109576" name="AutoShape 8"/>
            <p:cNvSpPr>
              <a:spLocks noChangeArrowheads="1"/>
            </p:cNvSpPr>
            <p:nvPr/>
          </p:nvSpPr>
          <p:spPr bwMode="auto">
            <a:xfrm>
              <a:off x="2064" y="1392"/>
              <a:ext cx="432" cy="336"/>
            </a:xfrm>
            <a:prstGeom prst="diamond">
              <a:avLst/>
            </a:prstGeom>
            <a:solidFill>
              <a:srgbClr val="9966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/>
                <a:t>k</a:t>
              </a:r>
            </a:p>
          </p:txBody>
        </p:sp>
        <p:sp>
          <p:nvSpPr>
            <p:cNvPr id="109577" name="AutoShape 9"/>
            <p:cNvSpPr>
              <a:spLocks noChangeArrowheads="1"/>
            </p:cNvSpPr>
            <p:nvPr/>
          </p:nvSpPr>
          <p:spPr bwMode="auto">
            <a:xfrm>
              <a:off x="2496" y="1392"/>
              <a:ext cx="528" cy="336"/>
            </a:xfrm>
            <a:prstGeom prst="parallelogram">
              <a:avLst>
                <a:gd name="adj" fmla="val 39286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/>
                <a:t>v</a:t>
              </a:r>
            </a:p>
          </p:txBody>
        </p:sp>
        <p:sp>
          <p:nvSpPr>
            <p:cNvPr id="109578" name="AutoShape 10"/>
            <p:cNvSpPr>
              <a:spLocks noChangeArrowheads="1"/>
            </p:cNvSpPr>
            <p:nvPr/>
          </p:nvSpPr>
          <p:spPr bwMode="auto">
            <a:xfrm>
              <a:off x="2064" y="1824"/>
              <a:ext cx="432" cy="336"/>
            </a:xfrm>
            <a:prstGeom prst="diamond">
              <a:avLst/>
            </a:prstGeom>
            <a:solidFill>
              <a:schemeClr val="accent1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/>
                <a:t>k</a:t>
              </a:r>
            </a:p>
          </p:txBody>
        </p:sp>
        <p:sp>
          <p:nvSpPr>
            <p:cNvPr id="109579" name="AutoShape 11"/>
            <p:cNvSpPr>
              <a:spLocks noChangeArrowheads="1"/>
            </p:cNvSpPr>
            <p:nvPr/>
          </p:nvSpPr>
          <p:spPr bwMode="auto">
            <a:xfrm>
              <a:off x="2496" y="1824"/>
              <a:ext cx="480" cy="336"/>
            </a:xfrm>
            <a:prstGeom prst="parallelogram">
              <a:avLst>
                <a:gd name="adj" fmla="val 35714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/>
                <a:t>v</a:t>
              </a:r>
            </a:p>
          </p:txBody>
        </p:sp>
        <p:sp>
          <p:nvSpPr>
            <p:cNvPr id="109580" name="AutoShape 12"/>
            <p:cNvSpPr>
              <a:spLocks noChangeArrowheads="1"/>
            </p:cNvSpPr>
            <p:nvPr/>
          </p:nvSpPr>
          <p:spPr bwMode="auto">
            <a:xfrm>
              <a:off x="2832" y="1824"/>
              <a:ext cx="528" cy="336"/>
            </a:xfrm>
            <a:prstGeom prst="parallelogram">
              <a:avLst>
                <a:gd name="adj" fmla="val 39286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/>
                <a:t>v</a:t>
              </a:r>
            </a:p>
          </p:txBody>
        </p:sp>
        <p:sp>
          <p:nvSpPr>
            <p:cNvPr id="109581" name="AutoShape 13"/>
            <p:cNvSpPr>
              <a:spLocks noChangeArrowheads="1"/>
            </p:cNvSpPr>
            <p:nvPr/>
          </p:nvSpPr>
          <p:spPr bwMode="auto">
            <a:xfrm>
              <a:off x="2880" y="1392"/>
              <a:ext cx="528" cy="336"/>
            </a:xfrm>
            <a:prstGeom prst="parallelogram">
              <a:avLst>
                <a:gd name="adj" fmla="val 39286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/>
                <a:t>v</a:t>
              </a:r>
            </a:p>
          </p:txBody>
        </p:sp>
        <p:sp>
          <p:nvSpPr>
            <p:cNvPr id="109582" name="AutoShape 14"/>
            <p:cNvSpPr>
              <a:spLocks noChangeArrowheads="1"/>
            </p:cNvSpPr>
            <p:nvPr/>
          </p:nvSpPr>
          <p:spPr bwMode="auto">
            <a:xfrm>
              <a:off x="3264" y="1392"/>
              <a:ext cx="528" cy="336"/>
            </a:xfrm>
            <a:prstGeom prst="parallelogram">
              <a:avLst>
                <a:gd name="adj" fmla="val 39286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/>
                <a:t>v</a:t>
              </a:r>
            </a:p>
          </p:txBody>
        </p:sp>
        <p:sp>
          <p:nvSpPr>
            <p:cNvPr id="109632" name="Rectangle 64"/>
            <p:cNvSpPr>
              <a:spLocks noChangeArrowheads="1"/>
            </p:cNvSpPr>
            <p:nvPr/>
          </p:nvSpPr>
          <p:spPr bwMode="auto">
            <a:xfrm>
              <a:off x="2160" y="1008"/>
              <a:ext cx="148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b="1" dirty="0">
                  <a:solidFill>
                    <a:srgbClr val="008000"/>
                  </a:solidFill>
                  <a:latin typeface="Arial" pitchFamily="34" charset="0"/>
                  <a:cs typeface="Arial" pitchFamily="34" charset="0"/>
                </a:rPr>
                <a:t>Key-value groups</a:t>
              </a:r>
            </a:p>
          </p:txBody>
        </p:sp>
      </p:grpSp>
      <p:sp>
        <p:nvSpPr>
          <p:cNvPr id="109633" name="Rectangle 65"/>
          <p:cNvSpPr>
            <a:spLocks noChangeArrowheads="1"/>
          </p:cNvSpPr>
          <p:nvPr/>
        </p:nvSpPr>
        <p:spPr bwMode="auto">
          <a:xfrm>
            <a:off x="6705600" y="1676400"/>
            <a:ext cx="20574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Output </a:t>
            </a:r>
          </a:p>
          <a:p>
            <a:r>
              <a:rPr lang="en-US" b="1" dirty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key-value pairs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J. Leskovec, A. Rajaraman, J. Ullman: Mining of Massive Datasets, http://www.mmds.org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014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617" grpId="0"/>
      <p:bldP spid="109633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Map-Reduce: A diagram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65609-D050-F645-85DF-0863F0883DCB}" type="datetime1">
              <a:rPr lang="en-US" smtClean="0"/>
              <a:t>9/20/2023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Jure Leskovec, Stanford CS246: Mining Massive Datasets, http://cs246.stanford.edu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32</a:t>
            </a:fld>
            <a:endParaRPr lang="en-US"/>
          </a:p>
        </p:txBody>
      </p:sp>
      <p:pic>
        <p:nvPicPr>
          <p:cNvPr id="4" name="Picture 6" descr="index-auto-0007-000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18210" y="1219200"/>
            <a:ext cx="7844790" cy="5410200"/>
          </a:xfrm>
          <a:prstGeom prst="rect">
            <a:avLst/>
          </a:prstGeom>
          <a:noFill/>
        </p:spPr>
      </p:pic>
      <p:sp>
        <p:nvSpPr>
          <p:cNvPr id="8" name="Rectangle 7"/>
          <p:cNvSpPr/>
          <p:nvPr/>
        </p:nvSpPr>
        <p:spPr>
          <a:xfrm>
            <a:off x="232410" y="1752600"/>
            <a:ext cx="1672590" cy="1143000"/>
          </a:xfrm>
          <a:prstGeom prst="rect">
            <a:avLst/>
          </a:prstGeom>
          <a:ln cmpd="sng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MAP:</a:t>
            </a:r>
          </a:p>
          <a:p>
            <a:pPr algn="ctr"/>
            <a:r>
              <a:rPr lang="en-US" sz="1400" dirty="0"/>
              <a:t>Read input and produces a set of key-value pairs</a:t>
            </a:r>
            <a:endParaRPr lang="en-US" b="1" dirty="0"/>
          </a:p>
        </p:txBody>
      </p:sp>
      <p:sp>
        <p:nvSpPr>
          <p:cNvPr id="9" name="Rectangle 8"/>
          <p:cNvSpPr/>
          <p:nvPr/>
        </p:nvSpPr>
        <p:spPr>
          <a:xfrm>
            <a:off x="232410" y="3429000"/>
            <a:ext cx="1672590" cy="1371600"/>
          </a:xfrm>
          <a:prstGeom prst="rect">
            <a:avLst/>
          </a:prstGeom>
          <a:ln cmpd="sng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Group by key:</a:t>
            </a:r>
          </a:p>
          <a:p>
            <a:pPr algn="ctr"/>
            <a:r>
              <a:rPr lang="en-US" sz="1400" dirty="0"/>
              <a:t>Collect all pairs with same key</a:t>
            </a:r>
          </a:p>
          <a:p>
            <a:pPr algn="ctr"/>
            <a:r>
              <a:rPr lang="en-US" sz="1200" b="1" dirty="0"/>
              <a:t>(Hash merge, Shuffle, Sort, Partition)</a:t>
            </a:r>
          </a:p>
        </p:txBody>
      </p:sp>
      <p:sp>
        <p:nvSpPr>
          <p:cNvPr id="10" name="Rectangle 9"/>
          <p:cNvSpPr/>
          <p:nvPr/>
        </p:nvSpPr>
        <p:spPr>
          <a:xfrm>
            <a:off x="232410" y="4953000"/>
            <a:ext cx="1672590" cy="1143000"/>
          </a:xfrm>
          <a:prstGeom prst="rect">
            <a:avLst/>
          </a:prstGeom>
          <a:ln cmpd="sng"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Reduce:</a:t>
            </a:r>
          </a:p>
          <a:p>
            <a:pPr algn="ctr"/>
            <a:r>
              <a:rPr lang="en-US" sz="1400" dirty="0"/>
              <a:t>Collect all values belonging to the key and output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382069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Map-Reduce: In Parallel</a:t>
            </a:r>
          </a:p>
        </p:txBody>
      </p:sp>
      <p:pic>
        <p:nvPicPr>
          <p:cNvPr id="2050" name="Picture 2" descr="http://labs.google.com/papers/mapreduce-osdi04-slides/index-auto-0008-0001.g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3000" y="1371600"/>
            <a:ext cx="6800850" cy="4705351"/>
          </a:xfrm>
          <a:prstGeom prst="rect">
            <a:avLst/>
          </a:prstGeom>
          <a:noFill/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666BC-D1AE-E54D-82BA-13D1673871D9}" type="datetime1">
              <a:rPr lang="en-US" smtClean="0"/>
              <a:t>9/20/2023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Jure Leskovec, Stanford CS246: Mining Massive Datasets, http://cs246.stanford.edu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85800" y="6091535"/>
            <a:ext cx="7848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GB" sz="2400" b="1" dirty="0">
                <a:solidFill>
                  <a:srgbClr val="0000FF"/>
                </a:solidFill>
              </a:rPr>
              <a:t>All phases are distributed with many tasks doing the work</a:t>
            </a:r>
          </a:p>
        </p:txBody>
      </p:sp>
    </p:spTree>
    <p:extLst>
      <p:ext uri="{BB962C8B-B14F-4D97-AF65-F5344CB8AC3E}">
        <p14:creationId xmlns:p14="http://schemas.microsoft.com/office/powerpoint/2010/main" val="2481156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744A2-DC88-401B-8D29-A16364728A37}" type="slidenum">
              <a:rPr lang="en-US"/>
              <a:pPr/>
              <a:t>34</a:t>
            </a:fld>
            <a:endParaRPr lang="en-US"/>
          </a:p>
        </p:txBody>
      </p:sp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MapReduce</a:t>
            </a:r>
            <a:r>
              <a:rPr lang="en-US" dirty="0"/>
              <a:t> Pattern</a:t>
            </a:r>
          </a:p>
        </p:txBody>
      </p:sp>
      <p:sp>
        <p:nvSpPr>
          <p:cNvPr id="30723" name="Rectangle 3"/>
          <p:cNvSpPr>
            <a:spLocks noChangeArrowheads="1"/>
          </p:cNvSpPr>
          <p:nvPr/>
        </p:nvSpPr>
        <p:spPr bwMode="auto">
          <a:xfrm>
            <a:off x="3407514" y="2526268"/>
            <a:ext cx="457200" cy="457200"/>
          </a:xfrm>
          <a:prstGeom prst="rect">
            <a:avLst/>
          </a:prstGeom>
          <a:solidFill>
            <a:srgbClr val="FF99CC">
              <a:alpha val="50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24" name="Rectangle 4"/>
          <p:cNvSpPr>
            <a:spLocks noChangeArrowheads="1"/>
          </p:cNvSpPr>
          <p:nvPr/>
        </p:nvSpPr>
        <p:spPr bwMode="auto">
          <a:xfrm>
            <a:off x="3407514" y="3212068"/>
            <a:ext cx="457200" cy="457200"/>
          </a:xfrm>
          <a:prstGeom prst="rect">
            <a:avLst/>
          </a:prstGeom>
          <a:solidFill>
            <a:srgbClr val="FF99CC">
              <a:alpha val="50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25" name="Rectangle 5"/>
          <p:cNvSpPr>
            <a:spLocks noChangeArrowheads="1"/>
          </p:cNvSpPr>
          <p:nvPr/>
        </p:nvSpPr>
        <p:spPr bwMode="auto">
          <a:xfrm>
            <a:off x="5160114" y="2678668"/>
            <a:ext cx="457200" cy="457200"/>
          </a:xfrm>
          <a:prstGeom prst="rect">
            <a:avLst/>
          </a:prstGeom>
          <a:solidFill>
            <a:srgbClr val="CC99FF">
              <a:alpha val="50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26" name="Rectangle 6"/>
          <p:cNvSpPr>
            <a:spLocks noChangeArrowheads="1"/>
          </p:cNvSpPr>
          <p:nvPr/>
        </p:nvSpPr>
        <p:spPr bwMode="auto">
          <a:xfrm>
            <a:off x="3407514" y="3897868"/>
            <a:ext cx="457200" cy="457200"/>
          </a:xfrm>
          <a:prstGeom prst="rect">
            <a:avLst/>
          </a:prstGeom>
          <a:solidFill>
            <a:srgbClr val="FF99CC">
              <a:alpha val="50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27" name="Rectangle 7"/>
          <p:cNvSpPr>
            <a:spLocks noChangeArrowheads="1"/>
          </p:cNvSpPr>
          <p:nvPr/>
        </p:nvSpPr>
        <p:spPr bwMode="auto">
          <a:xfrm>
            <a:off x="3407514" y="4583668"/>
            <a:ext cx="457200" cy="457200"/>
          </a:xfrm>
          <a:prstGeom prst="rect">
            <a:avLst/>
          </a:prstGeom>
          <a:solidFill>
            <a:srgbClr val="FF99CC">
              <a:alpha val="50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28" name="Rectangle 8"/>
          <p:cNvSpPr>
            <a:spLocks noChangeArrowheads="1"/>
          </p:cNvSpPr>
          <p:nvPr/>
        </p:nvSpPr>
        <p:spPr bwMode="auto">
          <a:xfrm>
            <a:off x="5160114" y="3516868"/>
            <a:ext cx="457200" cy="457200"/>
          </a:xfrm>
          <a:prstGeom prst="rect">
            <a:avLst/>
          </a:prstGeom>
          <a:solidFill>
            <a:srgbClr val="CC99FF">
              <a:alpha val="50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29" name="Rectangle 9"/>
          <p:cNvSpPr>
            <a:spLocks noChangeArrowheads="1"/>
          </p:cNvSpPr>
          <p:nvPr/>
        </p:nvSpPr>
        <p:spPr bwMode="auto">
          <a:xfrm>
            <a:off x="5160114" y="4355068"/>
            <a:ext cx="457200" cy="457200"/>
          </a:xfrm>
          <a:prstGeom prst="rect">
            <a:avLst/>
          </a:prstGeom>
          <a:solidFill>
            <a:srgbClr val="CC99FF">
              <a:alpha val="50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30" name="Line 10"/>
          <p:cNvSpPr>
            <a:spLocks noChangeShapeType="1"/>
          </p:cNvSpPr>
          <p:nvPr/>
        </p:nvSpPr>
        <p:spPr bwMode="auto">
          <a:xfrm flipV="1">
            <a:off x="2188314" y="2754868"/>
            <a:ext cx="1219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731" name="Line 11"/>
          <p:cNvSpPr>
            <a:spLocks noChangeShapeType="1"/>
          </p:cNvSpPr>
          <p:nvPr/>
        </p:nvSpPr>
        <p:spPr bwMode="auto">
          <a:xfrm flipV="1">
            <a:off x="2188314" y="3440668"/>
            <a:ext cx="1219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732" name="Line 12"/>
          <p:cNvSpPr>
            <a:spLocks noChangeShapeType="1"/>
          </p:cNvSpPr>
          <p:nvPr/>
        </p:nvSpPr>
        <p:spPr bwMode="auto">
          <a:xfrm>
            <a:off x="2188314" y="4126468"/>
            <a:ext cx="1219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733" name="Line 13"/>
          <p:cNvSpPr>
            <a:spLocks noChangeShapeType="1"/>
          </p:cNvSpPr>
          <p:nvPr/>
        </p:nvSpPr>
        <p:spPr bwMode="auto">
          <a:xfrm>
            <a:off x="2188314" y="4812268"/>
            <a:ext cx="1219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734" name="Line 14"/>
          <p:cNvSpPr>
            <a:spLocks noChangeShapeType="1"/>
          </p:cNvSpPr>
          <p:nvPr/>
        </p:nvSpPr>
        <p:spPr bwMode="auto">
          <a:xfrm>
            <a:off x="3864714" y="2754868"/>
            <a:ext cx="1295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735" name="Line 15"/>
          <p:cNvSpPr>
            <a:spLocks noChangeShapeType="1"/>
          </p:cNvSpPr>
          <p:nvPr/>
        </p:nvSpPr>
        <p:spPr bwMode="auto">
          <a:xfrm>
            <a:off x="3864714" y="2754868"/>
            <a:ext cx="129540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736" name="Line 16"/>
          <p:cNvSpPr>
            <a:spLocks noChangeShapeType="1"/>
          </p:cNvSpPr>
          <p:nvPr/>
        </p:nvSpPr>
        <p:spPr bwMode="auto">
          <a:xfrm flipV="1">
            <a:off x="3864714" y="2831068"/>
            <a:ext cx="12954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737" name="Line 17"/>
          <p:cNvSpPr>
            <a:spLocks noChangeShapeType="1"/>
          </p:cNvSpPr>
          <p:nvPr/>
        </p:nvSpPr>
        <p:spPr bwMode="auto">
          <a:xfrm>
            <a:off x="3864714" y="3440668"/>
            <a:ext cx="12954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738" name="Line 18"/>
          <p:cNvSpPr>
            <a:spLocks noChangeShapeType="1"/>
          </p:cNvSpPr>
          <p:nvPr/>
        </p:nvSpPr>
        <p:spPr bwMode="auto">
          <a:xfrm>
            <a:off x="3864714" y="4126468"/>
            <a:ext cx="12954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739" name="Line 19"/>
          <p:cNvSpPr>
            <a:spLocks noChangeShapeType="1"/>
          </p:cNvSpPr>
          <p:nvPr/>
        </p:nvSpPr>
        <p:spPr bwMode="auto">
          <a:xfrm flipV="1">
            <a:off x="3864714" y="4659868"/>
            <a:ext cx="1295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740" name="Line 20"/>
          <p:cNvSpPr>
            <a:spLocks noChangeShapeType="1"/>
          </p:cNvSpPr>
          <p:nvPr/>
        </p:nvSpPr>
        <p:spPr bwMode="auto">
          <a:xfrm>
            <a:off x="5617314" y="2907268"/>
            <a:ext cx="1066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741" name="Line 21"/>
          <p:cNvSpPr>
            <a:spLocks noChangeShapeType="1"/>
          </p:cNvSpPr>
          <p:nvPr/>
        </p:nvSpPr>
        <p:spPr bwMode="auto">
          <a:xfrm>
            <a:off x="5617314" y="3745468"/>
            <a:ext cx="1066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742" name="Line 22"/>
          <p:cNvSpPr>
            <a:spLocks noChangeShapeType="1"/>
          </p:cNvSpPr>
          <p:nvPr/>
        </p:nvSpPr>
        <p:spPr bwMode="auto">
          <a:xfrm flipV="1">
            <a:off x="5617314" y="4583668"/>
            <a:ext cx="1066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743" name="Text Box 23"/>
          <p:cNvSpPr txBox="1">
            <a:spLocks noChangeArrowheads="1"/>
          </p:cNvSpPr>
          <p:nvPr/>
        </p:nvSpPr>
        <p:spPr bwMode="auto">
          <a:xfrm>
            <a:off x="3255114" y="5345668"/>
            <a:ext cx="101662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/>
              <a:t>Mappers</a:t>
            </a:r>
          </a:p>
        </p:txBody>
      </p:sp>
      <p:sp>
        <p:nvSpPr>
          <p:cNvPr id="30744" name="Text Box 24"/>
          <p:cNvSpPr txBox="1">
            <a:spLocks noChangeArrowheads="1"/>
          </p:cNvSpPr>
          <p:nvPr/>
        </p:nvSpPr>
        <p:spPr bwMode="auto">
          <a:xfrm>
            <a:off x="5007714" y="5345668"/>
            <a:ext cx="106182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/>
              <a:t>Reducers</a:t>
            </a:r>
          </a:p>
        </p:txBody>
      </p:sp>
      <p:sp>
        <p:nvSpPr>
          <p:cNvPr id="30745" name="Text Box 25"/>
          <p:cNvSpPr txBox="1">
            <a:spLocks noChangeArrowheads="1"/>
          </p:cNvSpPr>
          <p:nvPr/>
        </p:nvSpPr>
        <p:spPr bwMode="auto">
          <a:xfrm>
            <a:off x="1181839" y="3474006"/>
            <a:ext cx="68480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/>
              <a:t>Input</a:t>
            </a:r>
          </a:p>
        </p:txBody>
      </p:sp>
      <p:sp>
        <p:nvSpPr>
          <p:cNvPr id="30746" name="Text Box 26"/>
          <p:cNvSpPr txBox="1">
            <a:spLocks noChangeArrowheads="1"/>
          </p:cNvSpPr>
          <p:nvPr/>
        </p:nvSpPr>
        <p:spPr bwMode="auto">
          <a:xfrm>
            <a:off x="6896839" y="3474006"/>
            <a:ext cx="87556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/>
              <a:t>Output</a:t>
            </a:r>
          </a:p>
        </p:txBody>
      </p:sp>
      <p:sp>
        <p:nvSpPr>
          <p:cNvPr id="30747" name="Line 27"/>
          <p:cNvSpPr>
            <a:spLocks noChangeShapeType="1"/>
          </p:cNvSpPr>
          <p:nvPr/>
        </p:nvSpPr>
        <p:spPr bwMode="auto">
          <a:xfrm>
            <a:off x="3864714" y="2754868"/>
            <a:ext cx="1295400" cy="1676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748" name="Line 28"/>
          <p:cNvSpPr>
            <a:spLocks noChangeShapeType="1"/>
          </p:cNvSpPr>
          <p:nvPr/>
        </p:nvSpPr>
        <p:spPr bwMode="auto">
          <a:xfrm>
            <a:off x="3864714" y="3440668"/>
            <a:ext cx="1295400" cy="1066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749" name="Line 29"/>
          <p:cNvSpPr>
            <a:spLocks noChangeShapeType="1"/>
          </p:cNvSpPr>
          <p:nvPr/>
        </p:nvSpPr>
        <p:spPr bwMode="auto">
          <a:xfrm flipV="1">
            <a:off x="3864714" y="2907268"/>
            <a:ext cx="1295400" cy="1219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750" name="Line 30"/>
          <p:cNvSpPr>
            <a:spLocks noChangeShapeType="1"/>
          </p:cNvSpPr>
          <p:nvPr/>
        </p:nvSpPr>
        <p:spPr bwMode="auto">
          <a:xfrm flipV="1">
            <a:off x="3864714" y="3745468"/>
            <a:ext cx="12954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751" name="Line 31"/>
          <p:cNvSpPr>
            <a:spLocks noChangeShapeType="1"/>
          </p:cNvSpPr>
          <p:nvPr/>
        </p:nvSpPr>
        <p:spPr bwMode="auto">
          <a:xfrm flipV="1">
            <a:off x="3864714" y="2983468"/>
            <a:ext cx="1295400" cy="1828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752" name="Line 32"/>
          <p:cNvSpPr>
            <a:spLocks noChangeShapeType="1"/>
          </p:cNvSpPr>
          <p:nvPr/>
        </p:nvSpPr>
        <p:spPr bwMode="auto">
          <a:xfrm flipV="1">
            <a:off x="3864714" y="3821668"/>
            <a:ext cx="1295400" cy="990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753" name="Text Box 33"/>
          <p:cNvSpPr txBox="1">
            <a:spLocks noChangeArrowheads="1"/>
          </p:cNvSpPr>
          <p:nvPr/>
        </p:nvSpPr>
        <p:spPr bwMode="auto">
          <a:xfrm>
            <a:off x="3788514" y="1840468"/>
            <a:ext cx="1103957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/>
              <a:t>key-value</a:t>
            </a:r>
          </a:p>
          <a:p>
            <a:r>
              <a:rPr lang="en-US" dirty="0"/>
              <a:t>    pairs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F831A8-EBEE-D347-8C39-A79DA8F2213E}" type="datetime1">
              <a:rPr lang="en-US" smtClean="0"/>
              <a:t>9/20/2023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Jure Leskovec, Stanford CS246: Mining Massive Datasets, http://cs246.stanford.edu</a:t>
            </a:r>
          </a:p>
        </p:txBody>
      </p:sp>
    </p:spTree>
    <p:extLst>
      <p:ext uri="{BB962C8B-B14F-4D97-AF65-F5344CB8AC3E}">
        <p14:creationId xmlns:p14="http://schemas.microsoft.com/office/powerpoint/2010/main" val="28611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8686800" cy="987552"/>
          </a:xfrm>
        </p:spPr>
        <p:txBody>
          <a:bodyPr>
            <a:normAutofit/>
          </a:bodyPr>
          <a:lstStyle/>
          <a:p>
            <a:r>
              <a:rPr lang="en-US" dirty="0"/>
              <a:t>Example: Word Counting</a:t>
            </a:r>
          </a:p>
        </p:txBody>
      </p:sp>
      <p:sp>
        <p:nvSpPr>
          <p:cNvPr id="993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118872" indent="0">
              <a:buNone/>
            </a:pPr>
            <a:r>
              <a:rPr lang="en-US" b="1" dirty="0">
                <a:solidFill>
                  <a:srgbClr val="0000FF"/>
                </a:solidFill>
              </a:rPr>
              <a:t>Example MapReduce task:</a:t>
            </a:r>
          </a:p>
          <a:p>
            <a:r>
              <a:rPr lang="en-US" dirty="0"/>
              <a:t>We have a huge text document</a:t>
            </a:r>
          </a:p>
          <a:p>
            <a:r>
              <a:rPr lang="en-US" dirty="0"/>
              <a:t>Count the number of times each </a:t>
            </a:r>
            <a:br>
              <a:rPr lang="en-US" dirty="0"/>
            </a:br>
            <a:r>
              <a:rPr lang="en-US" dirty="0"/>
              <a:t>distinct word appears in the file</a:t>
            </a:r>
          </a:p>
          <a:p>
            <a:pPr lvl="8"/>
            <a:endParaRPr lang="en-US" dirty="0"/>
          </a:p>
          <a:p>
            <a:r>
              <a:rPr lang="en-US" b="1" dirty="0">
                <a:solidFill>
                  <a:srgbClr val="008000"/>
                </a:solidFill>
              </a:rPr>
              <a:t>Many applications of this:</a:t>
            </a:r>
          </a:p>
          <a:p>
            <a:pPr lvl="1"/>
            <a:r>
              <a:rPr lang="en-US" dirty="0"/>
              <a:t>Analyze web server logs to find popular URLs</a:t>
            </a:r>
          </a:p>
          <a:p>
            <a:pPr lvl="1"/>
            <a:r>
              <a:rPr lang="en-US" dirty="0"/>
              <a:t>Statistical machine translation:</a:t>
            </a:r>
          </a:p>
          <a:p>
            <a:pPr lvl="2"/>
            <a:r>
              <a:rPr lang="en-US" dirty="0"/>
              <a:t>Need to count number of times every 5-word sequence occurs in a large corpus of documents</a:t>
            </a:r>
          </a:p>
          <a:p>
            <a:pPr lvl="1"/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00E464-5160-3847-8B1B-4CB2CEB4CD15}" type="datetime1">
              <a:rPr lang="en-US" smtClean="0"/>
              <a:t>9/20/2023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Jure Leskovec, Stanford CS246: Mining Massive Datasets, http://cs246.stanford.edu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54571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MapReduce</a:t>
            </a:r>
            <a:r>
              <a:rPr lang="en-US" dirty="0"/>
              <a:t>: Word Counting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228600" y="3468468"/>
            <a:ext cx="1600200" cy="2627531"/>
          </a:xfrm>
          <a:prstGeom prst="rect">
            <a:avLst/>
          </a:prstGeom>
          <a:ln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en-US" sz="1100" dirty="0">
                <a:latin typeface="Arial Narrow" pitchFamily="34" charset="0"/>
                <a:cs typeface="Arial" pitchFamily="34" charset="0"/>
              </a:rPr>
              <a:t>The crew of the space shuttle Endeavor recently returned to Earth as ambassadors, harbingers of a new era of space exploration. Scientists at NASA are saying that the recent assembly of the </a:t>
            </a:r>
            <a:r>
              <a:rPr lang="en-US" sz="1100" dirty="0" err="1">
                <a:latin typeface="Arial Narrow" pitchFamily="34" charset="0"/>
                <a:cs typeface="Arial" pitchFamily="34" charset="0"/>
              </a:rPr>
              <a:t>Dextre</a:t>
            </a:r>
            <a:r>
              <a:rPr lang="en-US" sz="1100" dirty="0">
                <a:latin typeface="Arial Narrow" pitchFamily="34" charset="0"/>
                <a:cs typeface="Arial" pitchFamily="34" charset="0"/>
              </a:rPr>
              <a:t> bot is the first step in a long-term space-based man/</a:t>
            </a:r>
            <a:r>
              <a:rPr lang="en-US" sz="1100" dirty="0" err="1">
                <a:latin typeface="Arial Narrow" pitchFamily="34" charset="0"/>
                <a:cs typeface="Arial" pitchFamily="34" charset="0"/>
              </a:rPr>
              <a:t>mache</a:t>
            </a:r>
            <a:r>
              <a:rPr lang="en-US" sz="1100" dirty="0">
                <a:latin typeface="Arial Narrow" pitchFamily="34" charset="0"/>
                <a:cs typeface="Arial" pitchFamily="34" charset="0"/>
              </a:rPr>
              <a:t> partnership. '"The work we're doing now -- the robotics we're doing -- is what we're going to need ……………………..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304800" y="6107668"/>
            <a:ext cx="1723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Big document</a:t>
            </a:r>
          </a:p>
        </p:txBody>
      </p:sp>
      <p:sp>
        <p:nvSpPr>
          <p:cNvPr id="47" name="Rectangle 46"/>
          <p:cNvSpPr/>
          <p:nvPr/>
        </p:nvSpPr>
        <p:spPr>
          <a:xfrm>
            <a:off x="2178804" y="3468469"/>
            <a:ext cx="1600200" cy="2590800"/>
          </a:xfrm>
          <a:prstGeom prst="rect">
            <a:avLst/>
          </a:prstGeom>
          <a:ln cmpd="sng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(The, 1)</a:t>
            </a:r>
          </a:p>
          <a:p>
            <a:pPr algn="ctr"/>
            <a:r>
              <a:rPr lang="en-US" dirty="0"/>
              <a:t>(crew, 1)</a:t>
            </a:r>
          </a:p>
          <a:p>
            <a:pPr algn="ctr"/>
            <a:r>
              <a:rPr lang="en-US" dirty="0"/>
              <a:t>(of, 1)</a:t>
            </a:r>
          </a:p>
          <a:p>
            <a:pPr algn="ctr"/>
            <a:r>
              <a:rPr lang="en-US" dirty="0"/>
              <a:t>(the, 1)</a:t>
            </a:r>
          </a:p>
          <a:p>
            <a:pPr algn="ctr"/>
            <a:r>
              <a:rPr lang="en-US" dirty="0"/>
              <a:t>(space, 1)</a:t>
            </a:r>
          </a:p>
          <a:p>
            <a:pPr algn="ctr"/>
            <a:r>
              <a:rPr lang="en-US" dirty="0"/>
              <a:t>(shuttle, 1)</a:t>
            </a:r>
          </a:p>
          <a:p>
            <a:pPr algn="ctr"/>
            <a:r>
              <a:rPr lang="en-US" dirty="0"/>
              <a:t>(Endeavor, 1)</a:t>
            </a:r>
          </a:p>
          <a:p>
            <a:pPr algn="ctr"/>
            <a:r>
              <a:rPr lang="en-US" dirty="0"/>
              <a:t>(recently, 1)</a:t>
            </a:r>
          </a:p>
          <a:p>
            <a:pPr algn="ctr"/>
            <a:r>
              <a:rPr lang="en-US" dirty="0"/>
              <a:t>….</a:t>
            </a:r>
          </a:p>
        </p:txBody>
      </p:sp>
      <p:sp>
        <p:nvSpPr>
          <p:cNvPr id="51" name="Rectangle 50"/>
          <p:cNvSpPr/>
          <p:nvPr/>
        </p:nvSpPr>
        <p:spPr>
          <a:xfrm>
            <a:off x="4160004" y="3468469"/>
            <a:ext cx="1600200" cy="2590800"/>
          </a:xfrm>
          <a:prstGeom prst="rect">
            <a:avLst/>
          </a:prstGeom>
          <a:ln cmpd="sng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(crew, 1)</a:t>
            </a:r>
          </a:p>
          <a:p>
            <a:pPr algn="ctr"/>
            <a:r>
              <a:rPr lang="en-US" dirty="0"/>
              <a:t>(crew, 1)</a:t>
            </a:r>
          </a:p>
          <a:p>
            <a:pPr algn="ctr"/>
            <a:r>
              <a:rPr lang="en-US" dirty="0"/>
              <a:t>(space, 1)</a:t>
            </a:r>
          </a:p>
          <a:p>
            <a:pPr algn="ctr"/>
            <a:r>
              <a:rPr lang="en-US" dirty="0"/>
              <a:t>(the, 1)</a:t>
            </a:r>
          </a:p>
          <a:p>
            <a:pPr algn="ctr"/>
            <a:r>
              <a:rPr lang="en-US" dirty="0"/>
              <a:t>(the, 1)</a:t>
            </a:r>
          </a:p>
          <a:p>
            <a:pPr algn="ctr"/>
            <a:r>
              <a:rPr lang="en-US" dirty="0"/>
              <a:t>(the, 1)</a:t>
            </a:r>
          </a:p>
          <a:p>
            <a:pPr algn="ctr"/>
            <a:r>
              <a:rPr lang="en-US" dirty="0"/>
              <a:t>(shuttle, 1)</a:t>
            </a:r>
          </a:p>
          <a:p>
            <a:pPr algn="ctr"/>
            <a:r>
              <a:rPr lang="en-US" dirty="0"/>
              <a:t>(recently, 1)</a:t>
            </a:r>
          </a:p>
          <a:p>
            <a:pPr algn="ctr"/>
            <a:r>
              <a:rPr lang="en-US" dirty="0"/>
              <a:t>…</a:t>
            </a:r>
          </a:p>
        </p:txBody>
      </p:sp>
      <p:sp>
        <p:nvSpPr>
          <p:cNvPr id="54" name="Rectangle 53"/>
          <p:cNvSpPr/>
          <p:nvPr/>
        </p:nvSpPr>
        <p:spPr>
          <a:xfrm>
            <a:off x="6141204" y="3468469"/>
            <a:ext cx="1600200" cy="2590800"/>
          </a:xfrm>
          <a:prstGeom prst="rect">
            <a:avLst/>
          </a:prstGeom>
          <a:ln cmpd="sng"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(crew, 2)</a:t>
            </a:r>
          </a:p>
          <a:p>
            <a:pPr algn="ctr"/>
            <a:r>
              <a:rPr lang="en-US" dirty="0"/>
              <a:t>(space, 1)</a:t>
            </a:r>
          </a:p>
          <a:p>
            <a:pPr algn="ctr"/>
            <a:r>
              <a:rPr lang="en-US" dirty="0"/>
              <a:t>(the, 3)</a:t>
            </a:r>
          </a:p>
          <a:p>
            <a:pPr algn="ctr"/>
            <a:r>
              <a:rPr lang="en-US" dirty="0"/>
              <a:t>(shuttle, 1)</a:t>
            </a:r>
          </a:p>
          <a:p>
            <a:pPr algn="ctr"/>
            <a:r>
              <a:rPr lang="en-US" dirty="0"/>
              <a:t>(recently, 1)</a:t>
            </a:r>
          </a:p>
          <a:p>
            <a:pPr algn="ctr"/>
            <a:r>
              <a:rPr lang="en-US" dirty="0"/>
              <a:t>…</a:t>
            </a:r>
          </a:p>
        </p:txBody>
      </p:sp>
      <p:sp>
        <p:nvSpPr>
          <p:cNvPr id="55" name="Rectangle 54"/>
          <p:cNvSpPr/>
          <p:nvPr/>
        </p:nvSpPr>
        <p:spPr>
          <a:xfrm>
            <a:off x="2178804" y="2057400"/>
            <a:ext cx="1600200" cy="1143000"/>
          </a:xfrm>
          <a:prstGeom prst="rect">
            <a:avLst/>
          </a:prstGeom>
          <a:ln cmpd="sng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MAP:</a:t>
            </a:r>
          </a:p>
          <a:p>
            <a:pPr algn="ctr"/>
            <a:r>
              <a:rPr lang="en-US" sz="1400" dirty="0"/>
              <a:t>Read input and produces a set of key-value pairs</a:t>
            </a:r>
            <a:endParaRPr lang="en-US" b="1" dirty="0"/>
          </a:p>
        </p:txBody>
      </p:sp>
      <p:sp>
        <p:nvSpPr>
          <p:cNvPr id="56" name="Rectangle 55"/>
          <p:cNvSpPr/>
          <p:nvPr/>
        </p:nvSpPr>
        <p:spPr>
          <a:xfrm>
            <a:off x="4160004" y="2057400"/>
            <a:ext cx="1600200" cy="1143000"/>
          </a:xfrm>
          <a:prstGeom prst="rect">
            <a:avLst/>
          </a:prstGeom>
          <a:ln cmpd="sng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Group by key:</a:t>
            </a:r>
          </a:p>
          <a:p>
            <a:pPr algn="ctr"/>
            <a:r>
              <a:rPr lang="en-US" sz="1400" dirty="0"/>
              <a:t>Collect all pairs with same key</a:t>
            </a:r>
            <a:endParaRPr lang="en-US" b="1" dirty="0"/>
          </a:p>
        </p:txBody>
      </p:sp>
      <p:sp>
        <p:nvSpPr>
          <p:cNvPr id="57" name="Rectangle 56"/>
          <p:cNvSpPr/>
          <p:nvPr/>
        </p:nvSpPr>
        <p:spPr>
          <a:xfrm>
            <a:off x="6141204" y="2057400"/>
            <a:ext cx="1600200" cy="1143000"/>
          </a:xfrm>
          <a:prstGeom prst="rect">
            <a:avLst/>
          </a:prstGeom>
          <a:ln cmpd="sng"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Reduce:</a:t>
            </a:r>
          </a:p>
          <a:p>
            <a:pPr algn="ctr"/>
            <a:r>
              <a:rPr lang="en-US" sz="1400" dirty="0"/>
              <a:t>Collect all values belonging to the key and output</a:t>
            </a:r>
            <a:endParaRPr lang="en-US" b="1" dirty="0"/>
          </a:p>
        </p:txBody>
      </p:sp>
      <p:sp>
        <p:nvSpPr>
          <p:cNvPr id="58" name="TextBox 57"/>
          <p:cNvSpPr txBox="1"/>
          <p:nvPr/>
        </p:nvSpPr>
        <p:spPr>
          <a:xfrm>
            <a:off x="2362200" y="6107668"/>
            <a:ext cx="1424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(key, value)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2012196" y="1411069"/>
            <a:ext cx="213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Arial" pitchFamily="34" charset="0"/>
                <a:cs typeface="Arial" pitchFamily="34" charset="0"/>
              </a:rPr>
              <a:t>Provided by the programmer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6019800" y="1411069"/>
            <a:ext cx="213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Arial" pitchFamily="34" charset="0"/>
                <a:cs typeface="Arial" pitchFamily="34" charset="0"/>
              </a:rPr>
              <a:t>Provided by the programmer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6252907" y="6107668"/>
            <a:ext cx="1424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(key, value)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4343400" y="6107668"/>
            <a:ext cx="1424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(key, value)</a:t>
            </a:r>
          </a:p>
        </p:txBody>
      </p:sp>
      <p:grpSp>
        <p:nvGrpSpPr>
          <p:cNvPr id="3" name="Group 68"/>
          <p:cNvGrpSpPr/>
          <p:nvPr/>
        </p:nvGrpSpPr>
        <p:grpSpPr>
          <a:xfrm>
            <a:off x="8001000" y="3200400"/>
            <a:ext cx="762000" cy="3200400"/>
            <a:chOff x="8001000" y="1752600"/>
            <a:chExt cx="762000" cy="3200400"/>
          </a:xfrm>
        </p:grpSpPr>
        <p:sp>
          <p:nvSpPr>
            <p:cNvPr id="64" name="TextBox 63"/>
            <p:cNvSpPr txBox="1"/>
            <p:nvPr/>
          </p:nvSpPr>
          <p:spPr>
            <a:xfrm rot="16200000">
              <a:off x="7070789" y="2911411"/>
              <a:ext cx="2686954" cy="369332"/>
            </a:xfrm>
            <a:prstGeom prst="rect">
              <a:avLst/>
            </a:prstGeom>
            <a:noFill/>
            <a:ln cmpd="sng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Sequentially read the data</a:t>
              </a:r>
            </a:p>
          </p:txBody>
        </p:sp>
        <p:sp>
          <p:nvSpPr>
            <p:cNvPr id="67" name="Down Arrow 66"/>
            <p:cNvSpPr/>
            <p:nvPr/>
          </p:nvSpPr>
          <p:spPr>
            <a:xfrm>
              <a:off x="8001000" y="1752600"/>
              <a:ext cx="762000" cy="3200400"/>
            </a:xfrm>
            <a:prstGeom prst="downArrow">
              <a:avLst/>
            </a:prstGeom>
            <a:ln cmpd="sng"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TextBox 67"/>
            <p:cNvSpPr txBox="1"/>
            <p:nvPr/>
          </p:nvSpPr>
          <p:spPr>
            <a:xfrm rot="16200000">
              <a:off x="7119681" y="3059689"/>
              <a:ext cx="2542684" cy="369332"/>
            </a:xfrm>
            <a:prstGeom prst="rect">
              <a:avLst/>
            </a:prstGeom>
            <a:noFill/>
            <a:ln cmpd="sng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Only  </a:t>
              </a:r>
              <a:r>
                <a:rPr lang="en-US" dirty="0">
                  <a:solidFill>
                    <a:schemeClr val="bg1"/>
                  </a:solidFill>
                </a:rPr>
                <a:t>  sequential    reads</a:t>
              </a:r>
            </a:p>
          </p:txBody>
        </p:sp>
      </p:grpSp>
      <p:grpSp>
        <p:nvGrpSpPr>
          <p:cNvPr id="4" name="Group 76"/>
          <p:cNvGrpSpPr/>
          <p:nvPr/>
        </p:nvGrpSpPr>
        <p:grpSpPr>
          <a:xfrm>
            <a:off x="2102665" y="4056286"/>
            <a:ext cx="1707335" cy="1104600"/>
            <a:chOff x="179559" y="4370559"/>
            <a:chExt cx="1707335" cy="1104600"/>
          </a:xfrm>
        </p:grpSpPr>
        <p:cxnSp>
          <p:nvCxnSpPr>
            <p:cNvPr id="78" name="Straight Connector 77"/>
            <p:cNvCxnSpPr/>
            <p:nvPr/>
          </p:nvCxnSpPr>
          <p:spPr>
            <a:xfrm>
              <a:off x="179559" y="5473571"/>
              <a:ext cx="1676400" cy="1588"/>
            </a:xfrm>
            <a:prstGeom prst="line">
              <a:avLst/>
            </a:prstGeom>
            <a:ln cmpd="sng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/>
          </p:nvCxnSpPr>
          <p:spPr>
            <a:xfrm>
              <a:off x="210494" y="4938583"/>
              <a:ext cx="1676400" cy="1588"/>
            </a:xfrm>
            <a:prstGeom prst="line">
              <a:avLst/>
            </a:prstGeom>
            <a:ln cmpd="sng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>
              <a:off x="210494" y="4370559"/>
              <a:ext cx="1676400" cy="1588"/>
            </a:xfrm>
            <a:prstGeom prst="line">
              <a:avLst/>
            </a:prstGeom>
            <a:ln cmpd="sng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6" name="Group 80"/>
          <p:cNvGrpSpPr/>
          <p:nvPr/>
        </p:nvGrpSpPr>
        <p:grpSpPr>
          <a:xfrm>
            <a:off x="4114800" y="4371984"/>
            <a:ext cx="1707335" cy="782628"/>
            <a:chOff x="179559" y="4627743"/>
            <a:chExt cx="1707335" cy="782628"/>
          </a:xfrm>
        </p:grpSpPr>
        <p:cxnSp>
          <p:nvCxnSpPr>
            <p:cNvPr id="82" name="Straight Connector 81"/>
            <p:cNvCxnSpPr/>
            <p:nvPr/>
          </p:nvCxnSpPr>
          <p:spPr>
            <a:xfrm>
              <a:off x="179559" y="5408783"/>
              <a:ext cx="1676400" cy="1588"/>
            </a:xfrm>
            <a:prstGeom prst="line">
              <a:avLst/>
            </a:prstGeom>
            <a:ln cmpd="sng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/>
            <p:nvPr/>
          </p:nvCxnSpPr>
          <p:spPr>
            <a:xfrm>
              <a:off x="210494" y="4627743"/>
              <a:ext cx="1676400" cy="1588"/>
            </a:xfrm>
            <a:prstGeom prst="line">
              <a:avLst/>
            </a:prstGeom>
            <a:ln cmpd="sng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7" name="Group 84"/>
          <p:cNvGrpSpPr/>
          <p:nvPr/>
        </p:nvGrpSpPr>
        <p:grpSpPr>
          <a:xfrm>
            <a:off x="152400" y="4021245"/>
            <a:ext cx="1707335" cy="1104600"/>
            <a:chOff x="179559" y="4370559"/>
            <a:chExt cx="1707335" cy="1104600"/>
          </a:xfrm>
        </p:grpSpPr>
        <p:cxnSp>
          <p:nvCxnSpPr>
            <p:cNvPr id="86" name="Straight Connector 85"/>
            <p:cNvCxnSpPr/>
            <p:nvPr/>
          </p:nvCxnSpPr>
          <p:spPr>
            <a:xfrm>
              <a:off x="179559" y="5473571"/>
              <a:ext cx="1676400" cy="1588"/>
            </a:xfrm>
            <a:prstGeom prst="line">
              <a:avLst/>
            </a:prstGeom>
            <a:ln cmpd="sng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/>
            <p:nvPr/>
          </p:nvCxnSpPr>
          <p:spPr>
            <a:xfrm>
              <a:off x="210494" y="4916281"/>
              <a:ext cx="1676400" cy="1588"/>
            </a:xfrm>
            <a:prstGeom prst="line">
              <a:avLst/>
            </a:prstGeom>
            <a:ln cmpd="sng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/>
            <p:nvPr/>
          </p:nvCxnSpPr>
          <p:spPr>
            <a:xfrm>
              <a:off x="210494" y="4370559"/>
              <a:ext cx="1676400" cy="1588"/>
            </a:xfrm>
            <a:prstGeom prst="line">
              <a:avLst/>
            </a:prstGeom>
            <a:ln cmpd="sng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8" name="Group 97"/>
          <p:cNvGrpSpPr/>
          <p:nvPr/>
        </p:nvGrpSpPr>
        <p:grpSpPr>
          <a:xfrm>
            <a:off x="3810000" y="3886200"/>
            <a:ext cx="228600" cy="1600200"/>
            <a:chOff x="3810000" y="4114800"/>
            <a:chExt cx="228600" cy="1600200"/>
          </a:xfrm>
        </p:grpSpPr>
        <p:cxnSp>
          <p:nvCxnSpPr>
            <p:cNvPr id="90" name="Straight Connector 89"/>
            <p:cNvCxnSpPr/>
            <p:nvPr/>
          </p:nvCxnSpPr>
          <p:spPr>
            <a:xfrm rot="16200000" flipH="1">
              <a:off x="3619500" y="4381500"/>
              <a:ext cx="685800" cy="152400"/>
            </a:xfrm>
            <a:prstGeom prst="line">
              <a:avLst/>
            </a:prstGeom>
            <a:ln cmpd="sng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/>
            <p:nvPr/>
          </p:nvCxnSpPr>
          <p:spPr>
            <a:xfrm rot="5400000" flipH="1" flipV="1">
              <a:off x="3505200" y="5181600"/>
              <a:ext cx="914400" cy="152400"/>
            </a:xfrm>
            <a:prstGeom prst="line">
              <a:avLst/>
            </a:prstGeom>
            <a:ln cmpd="sng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/>
            <p:nvPr/>
          </p:nvCxnSpPr>
          <p:spPr>
            <a:xfrm rot="5400000" flipH="1" flipV="1">
              <a:off x="3657600" y="4953000"/>
              <a:ext cx="533400" cy="228600"/>
            </a:xfrm>
            <a:prstGeom prst="line">
              <a:avLst/>
            </a:prstGeom>
            <a:ln cmpd="sng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6" name="Straight Connector 95"/>
            <p:cNvCxnSpPr/>
            <p:nvPr/>
          </p:nvCxnSpPr>
          <p:spPr>
            <a:xfrm rot="16200000" flipH="1">
              <a:off x="3733800" y="4495800"/>
              <a:ext cx="381000" cy="228600"/>
            </a:xfrm>
            <a:prstGeom prst="line">
              <a:avLst/>
            </a:prstGeom>
            <a:ln cmpd="sng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E4941-68AA-544F-8ED6-FF5F7514B982}" type="datetime1">
              <a:rPr lang="en-US" smtClean="0"/>
              <a:t>9/20/2023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Jure Leskovec, Stanford CS246: Mining Massive Datasets, http://cs246.stanford.edu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764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51" grpId="0" animBg="1"/>
      <p:bldP spid="54" grpId="0" animBg="1"/>
      <p:bldP spid="55" grpId="0" animBg="1"/>
      <p:bldP spid="56" grpId="0" animBg="1"/>
      <p:bldP spid="57" grpId="0" animBg="1"/>
      <p:bldP spid="58" grpId="0"/>
      <p:bldP spid="59" grpId="0"/>
      <p:bldP spid="60" grpId="0"/>
      <p:bldP spid="65" grpId="0"/>
      <p:bldP spid="66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 Count Using </a:t>
            </a:r>
            <a:r>
              <a:rPr lang="en-US" dirty="0" err="1"/>
              <a:t>MapReduce</a:t>
            </a:r>
            <a:endParaRPr lang="en-US" dirty="0"/>
          </a:p>
        </p:txBody>
      </p:sp>
      <p:sp>
        <p:nvSpPr>
          <p:cNvPr id="890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66738" y="1752600"/>
            <a:ext cx="8001000" cy="2057400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None/>
            </a:pPr>
            <a:r>
              <a:rPr lang="en-US" sz="2000" b="1" dirty="0">
                <a:latin typeface="Courier New" pitchFamily="49" charset="0"/>
                <a:cs typeface="Courier New" pitchFamily="49" charset="0"/>
              </a:rPr>
              <a:t>map(key, value):</a:t>
            </a:r>
          </a:p>
          <a:p>
            <a:pPr>
              <a:buFont typeface="Wingdings" pitchFamily="2" charset="2"/>
              <a:buNone/>
            </a:pPr>
            <a:r>
              <a:rPr lang="en-US" sz="2000" dirty="0">
                <a:latin typeface="Courier New" pitchFamily="49" charset="0"/>
                <a:cs typeface="Courier New" pitchFamily="49" charset="0"/>
              </a:rPr>
              <a:t>// key: document name; value: text of the document</a:t>
            </a:r>
          </a:p>
          <a:p>
            <a:pPr>
              <a:buFont typeface="Wingdings" pitchFamily="2" charset="2"/>
              <a:buNone/>
            </a:pPr>
            <a:r>
              <a:rPr lang="en-US" sz="2000" dirty="0">
                <a:latin typeface="Courier New" pitchFamily="49" charset="0"/>
                <a:cs typeface="Courier New" pitchFamily="49" charset="0"/>
              </a:rPr>
              <a:t>	for each word w in value:</a:t>
            </a:r>
          </a:p>
          <a:p>
            <a:pPr>
              <a:buFont typeface="Wingdings" pitchFamily="2" charset="2"/>
              <a:buNone/>
            </a:pPr>
            <a:r>
              <a:rPr lang="en-US" sz="2000" dirty="0">
                <a:latin typeface="Courier New" pitchFamily="49" charset="0"/>
                <a:cs typeface="Courier New" pitchFamily="49" charset="0"/>
              </a:rPr>
              <a:t>		emit(w, 1)</a:t>
            </a:r>
          </a:p>
          <a:p>
            <a:pPr>
              <a:buFont typeface="Wingdings" pitchFamily="2" charset="2"/>
              <a:buNone/>
            </a:pPr>
            <a:endParaRPr lang="en-US" sz="2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9092" name="Rectangle 4"/>
          <p:cNvSpPr>
            <a:spLocks noChangeArrowheads="1"/>
          </p:cNvSpPr>
          <p:nvPr/>
        </p:nvSpPr>
        <p:spPr bwMode="auto">
          <a:xfrm>
            <a:off x="609600" y="3810000"/>
            <a:ext cx="7772400" cy="1938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sz="2000" b="1" dirty="0">
                <a:latin typeface="Courier New" pitchFamily="49" charset="0"/>
                <a:cs typeface="Courier New" pitchFamily="49" charset="0"/>
              </a:rPr>
              <a:t>reduce(key, values):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// key: a word; value: an 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iterator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 over counts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	result = 0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	for each count v in values: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		result += v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	emit(key, result)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BC85F-EA7F-6A4A-8587-AA4EF5369B21}" type="datetime1">
              <a:rPr lang="en-US" smtClean="0"/>
              <a:t>9/20/2023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Jure Leskovec, Stanford CS246: Mining Massive Datasets, http://cs246.stanford.edu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6090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091" grpId="0"/>
      <p:bldP spid="8909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Map-Reduce</a:t>
            </a:r>
            <a:endParaRPr lang="en-US" dirty="0"/>
          </a:p>
        </p:txBody>
      </p:sp>
      <p:sp>
        <p:nvSpPr>
          <p:cNvPr id="30" name="Content Placeholder 29"/>
          <p:cNvSpPr>
            <a:spLocks noGrp="1"/>
          </p:cNvSpPr>
          <p:nvPr>
            <p:ph idx="1"/>
          </p:nvPr>
        </p:nvSpPr>
        <p:spPr>
          <a:xfrm>
            <a:off x="304800" y="1447800"/>
            <a:ext cx="5105400" cy="5257801"/>
          </a:xfrm>
        </p:spPr>
        <p:txBody>
          <a:bodyPr>
            <a:normAutofit fontScale="77500" lnSpcReduction="20000"/>
          </a:bodyPr>
          <a:lstStyle/>
          <a:p>
            <a:pPr lvl="0"/>
            <a:r>
              <a:rPr lang="en-GB" dirty="0" smtClean="0">
                <a:solidFill>
                  <a:schemeClr val="accent3"/>
                </a:solidFill>
              </a:rPr>
              <a:t>Programmer specifies:</a:t>
            </a:r>
          </a:p>
          <a:p>
            <a:pPr lvl="1"/>
            <a:r>
              <a:rPr lang="en-GB" dirty="0" smtClean="0"/>
              <a:t>Map and Reduce and input files</a:t>
            </a:r>
          </a:p>
          <a:p>
            <a:pPr lvl="0"/>
            <a:r>
              <a:rPr lang="en-GB" b="1" dirty="0" smtClean="0"/>
              <a:t>Workflow:</a:t>
            </a:r>
          </a:p>
          <a:p>
            <a:pPr lvl="1"/>
            <a:r>
              <a:rPr lang="en-GB" dirty="0" smtClean="0"/>
              <a:t>Read inputs as a set of key-value-pairs</a:t>
            </a:r>
          </a:p>
          <a:p>
            <a:pPr lvl="1"/>
            <a:r>
              <a:rPr lang="en-GB" b="1" dirty="0" smtClean="0">
                <a:solidFill>
                  <a:schemeClr val="accent2"/>
                </a:solidFill>
              </a:rPr>
              <a:t>Map</a:t>
            </a:r>
            <a:r>
              <a:rPr lang="en-GB" b="1" dirty="0" smtClean="0"/>
              <a:t> </a:t>
            </a:r>
            <a:r>
              <a:rPr lang="en-GB" dirty="0" smtClean="0"/>
              <a:t>transforms input </a:t>
            </a:r>
            <a:r>
              <a:rPr lang="en-GB" dirty="0" err="1" smtClean="0"/>
              <a:t>kv</a:t>
            </a:r>
            <a:r>
              <a:rPr lang="en-GB" dirty="0" smtClean="0"/>
              <a:t>-pairs into a new set of </a:t>
            </a:r>
            <a:r>
              <a:rPr lang="en-GB" dirty="0" err="1" smtClean="0"/>
              <a:t>k'v</a:t>
            </a:r>
            <a:r>
              <a:rPr lang="en-GB" dirty="0" smtClean="0"/>
              <a:t>'-pairs</a:t>
            </a:r>
          </a:p>
          <a:p>
            <a:pPr lvl="1"/>
            <a:r>
              <a:rPr lang="en-GB" dirty="0" smtClean="0"/>
              <a:t>Sorts &amp; Shuffles the </a:t>
            </a:r>
            <a:r>
              <a:rPr lang="en-GB" dirty="0" err="1" smtClean="0"/>
              <a:t>k'v</a:t>
            </a:r>
            <a:r>
              <a:rPr lang="en-GB" dirty="0" smtClean="0"/>
              <a:t>'-pairs to output nodes</a:t>
            </a:r>
          </a:p>
          <a:p>
            <a:pPr lvl="1"/>
            <a:r>
              <a:rPr lang="en-GB" dirty="0" smtClean="0"/>
              <a:t>All </a:t>
            </a:r>
            <a:r>
              <a:rPr lang="en-GB" dirty="0" err="1" smtClean="0"/>
              <a:t>k’v</a:t>
            </a:r>
            <a:r>
              <a:rPr lang="en-GB" dirty="0" smtClean="0"/>
              <a:t>’-pairs with a given k’ are sent to the same </a:t>
            </a:r>
            <a:r>
              <a:rPr lang="en-GB" b="1" dirty="0" smtClean="0">
                <a:solidFill>
                  <a:schemeClr val="accent4"/>
                </a:solidFill>
              </a:rPr>
              <a:t>reduce</a:t>
            </a:r>
            <a:endParaRPr lang="en-GB" dirty="0" smtClean="0"/>
          </a:p>
          <a:p>
            <a:pPr lvl="1"/>
            <a:r>
              <a:rPr lang="en-GB" b="1" dirty="0" smtClean="0">
                <a:solidFill>
                  <a:schemeClr val="accent4"/>
                </a:solidFill>
              </a:rPr>
              <a:t>Reduce</a:t>
            </a:r>
            <a:r>
              <a:rPr lang="en-GB" b="1" dirty="0" smtClean="0"/>
              <a:t> </a:t>
            </a:r>
            <a:r>
              <a:rPr lang="en-GB" dirty="0" smtClean="0"/>
              <a:t>processes all </a:t>
            </a:r>
            <a:r>
              <a:rPr lang="en-GB" dirty="0" err="1" smtClean="0"/>
              <a:t>k'v</a:t>
            </a:r>
            <a:r>
              <a:rPr lang="en-GB" dirty="0" smtClean="0"/>
              <a:t>'-pairs grouped by key into new </a:t>
            </a:r>
            <a:r>
              <a:rPr lang="en-GB" dirty="0" err="1" smtClean="0"/>
              <a:t>k''v</a:t>
            </a:r>
            <a:r>
              <a:rPr lang="en-GB" dirty="0" smtClean="0"/>
              <a:t>''-pairs</a:t>
            </a:r>
          </a:p>
          <a:p>
            <a:pPr lvl="1"/>
            <a:r>
              <a:rPr lang="en-GB" dirty="0" smtClean="0"/>
              <a:t>Write the resulting pairs to files</a:t>
            </a:r>
          </a:p>
          <a:p>
            <a:pPr lvl="8"/>
            <a:endParaRPr lang="en-GB" dirty="0" smtClean="0"/>
          </a:p>
          <a:p>
            <a:pPr lvl="0"/>
            <a:r>
              <a:rPr lang="en-GB" dirty="0" smtClean="0">
                <a:solidFill>
                  <a:schemeClr val="accent3"/>
                </a:solidFill>
              </a:rPr>
              <a:t>All phases are distributed with many tasks doing the work</a:t>
            </a:r>
          </a:p>
          <a:p>
            <a:endParaRPr lang="en-US" dirty="0"/>
          </a:p>
        </p:txBody>
      </p:sp>
      <p:sp>
        <p:nvSpPr>
          <p:cNvPr id="5" name="Oval 4"/>
          <p:cNvSpPr>
            <a:spLocks noChangeArrowheads="1"/>
          </p:cNvSpPr>
          <p:nvPr/>
        </p:nvSpPr>
        <p:spPr bwMode="auto">
          <a:xfrm>
            <a:off x="5541963" y="1676400"/>
            <a:ext cx="566737" cy="533400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000" tIns="46800" rIns="90000" bIns="46800" anchor="ctr"/>
          <a:lstStyle/>
          <a:p>
            <a:pPr algn="ctr" defTabSz="457200">
              <a:buClr>
                <a:srgbClr val="000000"/>
              </a:buClr>
              <a:buSzPct val="100000"/>
              <a:buFont typeface="Arial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1400">
                <a:solidFill>
                  <a:srgbClr val="000000"/>
                </a:solidFill>
                <a:cs typeface="Arial" charset="0"/>
              </a:rPr>
              <a:t>Input 0</a:t>
            </a:r>
          </a:p>
        </p:txBody>
      </p:sp>
      <p:sp>
        <p:nvSpPr>
          <p:cNvPr id="6" name="Line 5"/>
          <p:cNvSpPr>
            <a:spLocks noChangeShapeType="1"/>
          </p:cNvSpPr>
          <p:nvPr/>
        </p:nvSpPr>
        <p:spPr bwMode="auto">
          <a:xfrm>
            <a:off x="5803900" y="2209800"/>
            <a:ext cx="1588" cy="381000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5410200" y="2590800"/>
            <a:ext cx="873125" cy="685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lIns="90000" tIns="46800" rIns="90000" bIns="46800" anchor="ctr"/>
          <a:lstStyle/>
          <a:p>
            <a:pPr algn="ctr" defTabSz="457200">
              <a:buClr>
                <a:srgbClr val="000000"/>
              </a:buClr>
              <a:buSzPct val="100000"/>
              <a:buFont typeface="Arial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1600" b="1">
                <a:solidFill>
                  <a:schemeClr val="bg1"/>
                </a:solidFill>
                <a:cs typeface="Arial" charset="0"/>
              </a:rPr>
              <a:t>Map 0</a:t>
            </a:r>
          </a:p>
        </p:txBody>
      </p:sp>
      <p:sp>
        <p:nvSpPr>
          <p:cNvPr id="8" name="Oval 7"/>
          <p:cNvSpPr>
            <a:spLocks noChangeArrowheads="1"/>
          </p:cNvSpPr>
          <p:nvPr/>
        </p:nvSpPr>
        <p:spPr bwMode="auto">
          <a:xfrm>
            <a:off x="6764338" y="1676400"/>
            <a:ext cx="568325" cy="533400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000" tIns="46800" rIns="90000" bIns="46800" anchor="ctr"/>
          <a:lstStyle/>
          <a:p>
            <a:pPr algn="ctr" defTabSz="457200">
              <a:buClr>
                <a:srgbClr val="000000"/>
              </a:buClr>
              <a:buSzPct val="100000"/>
              <a:buFont typeface="Arial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1400">
                <a:solidFill>
                  <a:srgbClr val="000000"/>
                </a:solidFill>
                <a:cs typeface="Arial" charset="0"/>
              </a:rPr>
              <a:t>Input 1</a:t>
            </a:r>
          </a:p>
        </p:txBody>
      </p:sp>
      <p:sp>
        <p:nvSpPr>
          <p:cNvPr id="9" name="Line 8"/>
          <p:cNvSpPr>
            <a:spLocks noChangeShapeType="1"/>
          </p:cNvSpPr>
          <p:nvPr/>
        </p:nvSpPr>
        <p:spPr bwMode="auto">
          <a:xfrm>
            <a:off x="7070725" y="2209800"/>
            <a:ext cx="1588" cy="381000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6634163" y="2590800"/>
            <a:ext cx="873125" cy="685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lIns="90000" tIns="46800" rIns="90000" bIns="46800" anchor="ctr"/>
          <a:lstStyle/>
          <a:p>
            <a:pPr algn="ctr" defTabSz="457200">
              <a:buClr>
                <a:srgbClr val="000000"/>
              </a:buClr>
              <a:buSzPct val="100000"/>
              <a:buFont typeface="Arial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1600" b="1" dirty="0">
                <a:solidFill>
                  <a:schemeClr val="bg1"/>
                </a:solidFill>
                <a:cs typeface="Arial" charset="0"/>
              </a:rPr>
              <a:t>Map 1</a:t>
            </a:r>
          </a:p>
        </p:txBody>
      </p:sp>
      <p:sp>
        <p:nvSpPr>
          <p:cNvPr id="11" name="Oval 10"/>
          <p:cNvSpPr>
            <a:spLocks noChangeArrowheads="1"/>
          </p:cNvSpPr>
          <p:nvPr/>
        </p:nvSpPr>
        <p:spPr bwMode="auto">
          <a:xfrm>
            <a:off x="7943850" y="1676400"/>
            <a:ext cx="568325" cy="533400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000" tIns="46800" rIns="90000" bIns="46800" anchor="ctr"/>
          <a:lstStyle/>
          <a:p>
            <a:pPr algn="ctr" defTabSz="457200">
              <a:buClr>
                <a:srgbClr val="000000"/>
              </a:buClr>
              <a:buSzPct val="100000"/>
              <a:buFont typeface="Arial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1400">
                <a:solidFill>
                  <a:srgbClr val="000000"/>
                </a:solidFill>
                <a:cs typeface="Arial" charset="0"/>
              </a:rPr>
              <a:t>Input 2</a:t>
            </a:r>
          </a:p>
        </p:txBody>
      </p:sp>
      <p:sp>
        <p:nvSpPr>
          <p:cNvPr id="12" name="Line 11"/>
          <p:cNvSpPr>
            <a:spLocks noChangeShapeType="1"/>
          </p:cNvSpPr>
          <p:nvPr/>
        </p:nvSpPr>
        <p:spPr bwMode="auto">
          <a:xfrm>
            <a:off x="8205788" y="2209800"/>
            <a:ext cx="1587" cy="381000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7813675" y="2590800"/>
            <a:ext cx="873125" cy="685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lIns="90000" tIns="46800" rIns="90000" bIns="46800" anchor="ctr"/>
          <a:lstStyle/>
          <a:p>
            <a:pPr algn="ctr" defTabSz="457200">
              <a:buClr>
                <a:srgbClr val="000000"/>
              </a:buClr>
              <a:buSzPct val="100000"/>
              <a:buFont typeface="Arial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1600" b="1">
                <a:solidFill>
                  <a:schemeClr val="bg1"/>
                </a:solidFill>
                <a:cs typeface="Arial" charset="0"/>
              </a:rPr>
              <a:t>Map 2</a:t>
            </a:r>
          </a:p>
        </p:txBody>
      </p:sp>
      <p:sp>
        <p:nvSpPr>
          <p:cNvPr id="14" name="AutoShape 13"/>
          <p:cNvSpPr>
            <a:spLocks noChangeArrowheads="1"/>
          </p:cNvSpPr>
          <p:nvPr/>
        </p:nvSpPr>
        <p:spPr bwMode="auto">
          <a:xfrm>
            <a:off x="5716588" y="4267200"/>
            <a:ext cx="1004887" cy="762000"/>
          </a:xfrm>
          <a:prstGeom prst="roundRect">
            <a:avLst>
              <a:gd name="adj" fmla="val 16667"/>
            </a:avLst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lIns="90000" tIns="46800" rIns="90000" bIns="46800" anchor="ctr"/>
          <a:lstStyle/>
          <a:p>
            <a:pPr algn="ctr" defTabSz="457200">
              <a:buClr>
                <a:srgbClr val="000000"/>
              </a:buClr>
              <a:buSzPct val="100000"/>
              <a:buFont typeface="Arial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1600" b="1" dirty="0">
                <a:solidFill>
                  <a:schemeClr val="bg1"/>
                </a:solidFill>
                <a:cs typeface="Arial" charset="0"/>
              </a:rPr>
              <a:t>Reduce 0</a:t>
            </a:r>
          </a:p>
        </p:txBody>
      </p:sp>
      <p:sp>
        <p:nvSpPr>
          <p:cNvPr id="15" name="AutoShape 14"/>
          <p:cNvSpPr>
            <a:spLocks noChangeArrowheads="1"/>
          </p:cNvSpPr>
          <p:nvPr/>
        </p:nvSpPr>
        <p:spPr bwMode="auto">
          <a:xfrm>
            <a:off x="7462838" y="4267200"/>
            <a:ext cx="1004887" cy="762000"/>
          </a:xfrm>
          <a:prstGeom prst="roundRect">
            <a:avLst>
              <a:gd name="adj" fmla="val 16667"/>
            </a:avLst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lIns="90000" tIns="46800" rIns="90000" bIns="46800" anchor="ctr"/>
          <a:lstStyle/>
          <a:p>
            <a:pPr algn="ctr" defTabSz="457200">
              <a:buClr>
                <a:srgbClr val="000000"/>
              </a:buClr>
              <a:buSzPct val="100000"/>
              <a:buFont typeface="Arial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1600" b="1">
                <a:solidFill>
                  <a:schemeClr val="bg1"/>
                </a:solidFill>
                <a:cs typeface="Arial" charset="0"/>
              </a:rPr>
              <a:t>Reduce 1</a:t>
            </a:r>
          </a:p>
        </p:txBody>
      </p:sp>
      <p:sp>
        <p:nvSpPr>
          <p:cNvPr id="16" name="Line 15"/>
          <p:cNvSpPr>
            <a:spLocks noChangeShapeType="1"/>
          </p:cNvSpPr>
          <p:nvPr/>
        </p:nvSpPr>
        <p:spPr bwMode="auto">
          <a:xfrm>
            <a:off x="5803900" y="3276600"/>
            <a:ext cx="349250" cy="990600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7" name="Line 16"/>
          <p:cNvSpPr>
            <a:spLocks noChangeShapeType="1"/>
          </p:cNvSpPr>
          <p:nvPr/>
        </p:nvSpPr>
        <p:spPr bwMode="auto">
          <a:xfrm>
            <a:off x="5803900" y="3276600"/>
            <a:ext cx="2184400" cy="990600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8" name="Line 17"/>
          <p:cNvSpPr>
            <a:spLocks noChangeShapeType="1"/>
          </p:cNvSpPr>
          <p:nvPr/>
        </p:nvSpPr>
        <p:spPr bwMode="auto">
          <a:xfrm flipH="1">
            <a:off x="6148388" y="3276600"/>
            <a:ext cx="839787" cy="990600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9" name="Line 18"/>
          <p:cNvSpPr>
            <a:spLocks noChangeShapeType="1"/>
          </p:cNvSpPr>
          <p:nvPr/>
        </p:nvSpPr>
        <p:spPr bwMode="auto">
          <a:xfrm>
            <a:off x="7026275" y="3276600"/>
            <a:ext cx="962025" cy="990600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0" name="Line 19"/>
          <p:cNvSpPr>
            <a:spLocks noChangeShapeType="1"/>
          </p:cNvSpPr>
          <p:nvPr/>
        </p:nvSpPr>
        <p:spPr bwMode="auto">
          <a:xfrm flipH="1">
            <a:off x="6235700" y="3276600"/>
            <a:ext cx="2019300" cy="990600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1" name="Line 20"/>
          <p:cNvSpPr>
            <a:spLocks noChangeShapeType="1"/>
          </p:cNvSpPr>
          <p:nvPr/>
        </p:nvSpPr>
        <p:spPr bwMode="auto">
          <a:xfrm flipH="1">
            <a:off x="8026400" y="3276600"/>
            <a:ext cx="228600" cy="990600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2" name="Oval 21"/>
          <p:cNvSpPr>
            <a:spLocks noChangeArrowheads="1"/>
          </p:cNvSpPr>
          <p:nvPr/>
        </p:nvSpPr>
        <p:spPr bwMode="auto">
          <a:xfrm>
            <a:off x="5867400" y="5486400"/>
            <a:ext cx="619125" cy="609600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000" tIns="46800" rIns="90000" bIns="46800" anchor="ctr"/>
          <a:lstStyle/>
          <a:p>
            <a:pPr algn="ctr" defTabSz="457200">
              <a:buClr>
                <a:srgbClr val="000000"/>
              </a:buClr>
              <a:buSzPct val="100000"/>
              <a:buFont typeface="Arial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1400">
                <a:solidFill>
                  <a:srgbClr val="000000"/>
                </a:solidFill>
                <a:cs typeface="Arial" charset="0"/>
              </a:rPr>
              <a:t>Out 0</a:t>
            </a:r>
          </a:p>
        </p:txBody>
      </p:sp>
      <p:sp>
        <p:nvSpPr>
          <p:cNvPr id="23" name="Oval 22"/>
          <p:cNvSpPr>
            <a:spLocks noChangeArrowheads="1"/>
          </p:cNvSpPr>
          <p:nvPr/>
        </p:nvSpPr>
        <p:spPr bwMode="auto">
          <a:xfrm>
            <a:off x="7769225" y="5486400"/>
            <a:ext cx="536575" cy="533400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000" tIns="46800" rIns="90000" bIns="46800" anchor="ctr"/>
          <a:lstStyle/>
          <a:p>
            <a:pPr algn="ctr" defTabSz="457200">
              <a:buClr>
                <a:srgbClr val="000000"/>
              </a:buClr>
              <a:buSzPct val="100000"/>
              <a:buFont typeface="Arial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1400">
                <a:solidFill>
                  <a:srgbClr val="000000"/>
                </a:solidFill>
                <a:cs typeface="Arial" charset="0"/>
              </a:rPr>
              <a:t>Out 1</a:t>
            </a:r>
          </a:p>
        </p:txBody>
      </p:sp>
      <p:sp>
        <p:nvSpPr>
          <p:cNvPr id="24" name="Line 23"/>
          <p:cNvSpPr>
            <a:spLocks noChangeShapeType="1"/>
          </p:cNvSpPr>
          <p:nvPr/>
        </p:nvSpPr>
        <p:spPr bwMode="auto">
          <a:xfrm>
            <a:off x="6196013" y="5029200"/>
            <a:ext cx="1587" cy="457200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5" name="Line 24"/>
          <p:cNvSpPr>
            <a:spLocks noChangeShapeType="1"/>
          </p:cNvSpPr>
          <p:nvPr/>
        </p:nvSpPr>
        <p:spPr bwMode="auto">
          <a:xfrm>
            <a:off x="8031163" y="5029200"/>
            <a:ext cx="1587" cy="457200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6" name="Rectangle 25"/>
          <p:cNvSpPr>
            <a:spLocks noChangeArrowheads="1"/>
          </p:cNvSpPr>
          <p:nvPr/>
        </p:nvSpPr>
        <p:spPr bwMode="auto">
          <a:xfrm>
            <a:off x="5410200" y="3657600"/>
            <a:ext cx="3276600" cy="228600"/>
          </a:xfrm>
          <a:prstGeom prst="rect">
            <a:avLst/>
          </a:prstGeom>
          <a:solidFill>
            <a:srgbClr val="BBE0E3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7" name="Text Box 26"/>
          <p:cNvSpPr txBox="1">
            <a:spLocks noChangeArrowheads="1"/>
          </p:cNvSpPr>
          <p:nvPr/>
        </p:nvSpPr>
        <p:spPr bwMode="auto">
          <a:xfrm>
            <a:off x="6629400" y="3581400"/>
            <a:ext cx="892175" cy="36671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 defTabSz="457200">
              <a:buClr>
                <a:srgbClr val="000000"/>
              </a:buClr>
              <a:buSzPct val="100000"/>
              <a:buFont typeface="Arial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>
                <a:solidFill>
                  <a:srgbClr val="000000"/>
                </a:solidFill>
                <a:cs typeface="Arial" charset="0"/>
              </a:rPr>
              <a:t>Shuffle</a:t>
            </a:r>
          </a:p>
        </p:txBody>
      </p:sp>
      <p:sp>
        <p:nvSpPr>
          <p:cNvPr id="33" name="Slide Number Placeholder 3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34" name="Footer Placeholder 3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J. Leskovec, A. Rajaraman, J. Ullman: Mining of Massive Datasets, http://www.mmds.org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28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1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err="1"/>
              <a:t>MapReduce</a:t>
            </a:r>
            <a:r>
              <a:rPr lang="en-GB" dirty="0"/>
              <a:t>: Environment</a:t>
            </a:r>
          </a:p>
        </p:txBody>
      </p:sp>
      <p:sp>
        <p:nvSpPr>
          <p:cNvPr id="17410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18872" indent="0">
              <a:buNone/>
            </a:pPr>
            <a:r>
              <a:rPr lang="en-GB" b="1" dirty="0" err="1">
                <a:solidFill>
                  <a:srgbClr val="0000FF"/>
                </a:solidFill>
              </a:rPr>
              <a:t>MapReduce</a:t>
            </a:r>
            <a:r>
              <a:rPr lang="en-GB" b="1" dirty="0">
                <a:solidFill>
                  <a:srgbClr val="0000FF"/>
                </a:solidFill>
              </a:rPr>
              <a:t> environment takes care of:</a:t>
            </a:r>
          </a:p>
          <a:p>
            <a:r>
              <a:rPr lang="en-GB" b="1" dirty="0">
                <a:solidFill>
                  <a:srgbClr val="008000"/>
                </a:solidFill>
              </a:rPr>
              <a:t>Partitioning</a:t>
            </a:r>
            <a:r>
              <a:rPr lang="en-GB" dirty="0">
                <a:solidFill>
                  <a:srgbClr val="008000"/>
                </a:solidFill>
              </a:rPr>
              <a:t> </a:t>
            </a:r>
            <a:r>
              <a:rPr lang="en-GB" dirty="0"/>
              <a:t>the input data</a:t>
            </a:r>
          </a:p>
          <a:p>
            <a:r>
              <a:rPr lang="en-GB" b="1" dirty="0">
                <a:solidFill>
                  <a:srgbClr val="008000"/>
                </a:solidFill>
              </a:rPr>
              <a:t>Scheduling</a:t>
            </a:r>
            <a:r>
              <a:rPr lang="en-GB" dirty="0"/>
              <a:t> the program’s execution across a </a:t>
            </a:r>
            <a:br>
              <a:rPr lang="en-GB" dirty="0"/>
            </a:br>
            <a:r>
              <a:rPr lang="en-GB" dirty="0"/>
              <a:t>set of machines</a:t>
            </a:r>
          </a:p>
          <a:p>
            <a:r>
              <a:rPr lang="en-GB" dirty="0"/>
              <a:t>Performing the </a:t>
            </a:r>
            <a:r>
              <a:rPr lang="en-GB" b="1" dirty="0">
                <a:solidFill>
                  <a:srgbClr val="0000FF"/>
                </a:solidFill>
              </a:rPr>
              <a:t>group by key</a:t>
            </a:r>
            <a:r>
              <a:rPr lang="en-GB" dirty="0"/>
              <a:t> step</a:t>
            </a:r>
          </a:p>
          <a:p>
            <a:pPr lvl="1"/>
            <a:r>
              <a:rPr lang="en-GB" dirty="0"/>
              <a:t>In practice this </a:t>
            </a:r>
            <a:r>
              <a:rPr lang="en-GB" dirty="0" smtClean="0"/>
              <a:t>is </a:t>
            </a:r>
            <a:r>
              <a:rPr lang="en-GB" dirty="0"/>
              <a:t>the bottleneck</a:t>
            </a:r>
          </a:p>
          <a:p>
            <a:r>
              <a:rPr lang="en-GB" dirty="0"/>
              <a:t>Handling machine </a:t>
            </a:r>
            <a:r>
              <a:rPr lang="en-GB" b="1" dirty="0">
                <a:solidFill>
                  <a:srgbClr val="008000"/>
                </a:solidFill>
              </a:rPr>
              <a:t>failures</a:t>
            </a:r>
          </a:p>
          <a:p>
            <a:r>
              <a:rPr lang="en-GB" dirty="0"/>
              <a:t>Managing required inter-machine </a:t>
            </a:r>
            <a:r>
              <a:rPr lang="en-GB" b="1" dirty="0">
                <a:solidFill>
                  <a:srgbClr val="008000"/>
                </a:solidFill>
              </a:rPr>
              <a:t>communication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6B7F0-1932-524B-AB55-4029798EFFE8}" type="datetime1">
              <a:rPr lang="en-US" smtClean="0"/>
              <a:t>9/20/2023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Jure Leskovec, Stanford CS246: Mining Massive Datasets, http://cs246.stanford.edu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01904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Motivation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Why distribution?</a:t>
            </a:r>
          </a:p>
          <a:p>
            <a:pPr lvl="1"/>
            <a:r>
              <a:rPr lang="en-US" altLang="zh-TW" dirty="0" smtClean="0"/>
              <a:t>Big data: volume, velocity, variety</a:t>
            </a:r>
          </a:p>
          <a:p>
            <a:r>
              <a:rPr lang="en-US" altLang="zh-TW" dirty="0"/>
              <a:t>We need more storage space</a:t>
            </a:r>
          </a:p>
          <a:p>
            <a:pPr lvl="1"/>
            <a:r>
              <a:rPr lang="en-US" altLang="zh-TW" dirty="0"/>
              <a:t>Space efficiency</a:t>
            </a:r>
          </a:p>
          <a:p>
            <a:r>
              <a:rPr lang="en-US" altLang="zh-TW" dirty="0" smtClean="0"/>
              <a:t>We need more computing power</a:t>
            </a:r>
          </a:p>
          <a:p>
            <a:pPr lvl="1"/>
            <a:r>
              <a:rPr lang="en-US" altLang="zh-TW" dirty="0" smtClean="0"/>
              <a:t>Time efficiency</a:t>
            </a:r>
          </a:p>
          <a:p>
            <a:r>
              <a:rPr lang="en-US" altLang="zh-TW" dirty="0" smtClean="0"/>
              <a:t>We need more I/O throughput</a:t>
            </a:r>
          </a:p>
          <a:p>
            <a:pPr lvl="1"/>
            <a:r>
              <a:rPr lang="en-US" altLang="zh-TW" dirty="0" smtClean="0"/>
              <a:t>Inevitable because of the computer architecture</a:t>
            </a:r>
          </a:p>
          <a:p>
            <a:pPr lvl="1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88606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Dealing with Failures</a:t>
            </a:r>
          </a:p>
        </p:txBody>
      </p:sp>
      <p:sp>
        <p:nvSpPr>
          <p:cNvPr id="100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66"/>
                </a:solidFill>
              </a:rPr>
              <a:t>Map worker failure</a:t>
            </a:r>
          </a:p>
          <a:p>
            <a:pPr lvl="1"/>
            <a:r>
              <a:rPr lang="en-US" dirty="0"/>
              <a:t>Map tasks completed or in-progress at </a:t>
            </a:r>
            <a:br>
              <a:rPr lang="en-US" dirty="0"/>
            </a:br>
            <a:r>
              <a:rPr lang="en-US" dirty="0"/>
              <a:t>worker are reset to idle and rescheduled</a:t>
            </a:r>
          </a:p>
          <a:p>
            <a:pPr lvl="1"/>
            <a:r>
              <a:rPr lang="en-US" dirty="0"/>
              <a:t>Reduce workers are notified when map task is rescheduled on another worker</a:t>
            </a:r>
          </a:p>
          <a:p>
            <a:r>
              <a:rPr lang="en-US" b="1" dirty="0">
                <a:solidFill>
                  <a:srgbClr val="FF0066"/>
                </a:solidFill>
              </a:rPr>
              <a:t>Reduce worker failure</a:t>
            </a:r>
          </a:p>
          <a:p>
            <a:pPr lvl="1"/>
            <a:r>
              <a:rPr lang="en-US" dirty="0"/>
              <a:t>Only in-progress tasks are reset to idle and the reduce task is restarted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2AC184-53E3-7842-805B-5DC7087DD727}" type="datetime1">
              <a:rPr lang="en-US" smtClean="0"/>
              <a:t>9/20/2023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Jure Leskovec, Stanford CS246: Mining Massive Datasets, http://cs246.stanford.edu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06591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Putting everything together…</a:t>
            </a:r>
            <a:endParaRPr lang="en-US" dirty="0"/>
          </a:p>
        </p:txBody>
      </p:sp>
      <p:sp>
        <p:nvSpPr>
          <p:cNvPr id="57" name="Rectangle 6"/>
          <p:cNvSpPr>
            <a:spLocks noChangeArrowheads="1"/>
          </p:cNvSpPr>
          <p:nvPr/>
        </p:nvSpPr>
        <p:spPr bwMode="auto">
          <a:xfrm>
            <a:off x="4724400" y="1981200"/>
            <a:ext cx="1981200" cy="914400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58" name="Rectangle 35"/>
          <p:cNvSpPr>
            <a:spLocks noChangeArrowheads="1"/>
          </p:cNvSpPr>
          <p:nvPr/>
        </p:nvSpPr>
        <p:spPr bwMode="auto">
          <a:xfrm>
            <a:off x="4724400" y="2286000"/>
            <a:ext cx="1981200" cy="609600"/>
          </a:xfrm>
          <a:prstGeom prst="rect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Rectangle 6"/>
          <p:cNvSpPr>
            <a:spLocks noChangeArrowheads="1"/>
          </p:cNvSpPr>
          <p:nvPr/>
        </p:nvSpPr>
        <p:spPr bwMode="auto">
          <a:xfrm>
            <a:off x="2590800" y="1981200"/>
            <a:ext cx="1981200" cy="914400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60" name="Rectangle 6"/>
          <p:cNvSpPr>
            <a:spLocks noChangeArrowheads="1"/>
          </p:cNvSpPr>
          <p:nvPr/>
        </p:nvSpPr>
        <p:spPr bwMode="auto">
          <a:xfrm>
            <a:off x="3657600" y="3352800"/>
            <a:ext cx="1981200" cy="1600200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61" name="Rectangle 6"/>
          <p:cNvSpPr>
            <a:spLocks noChangeArrowheads="1"/>
          </p:cNvSpPr>
          <p:nvPr/>
        </p:nvSpPr>
        <p:spPr bwMode="auto">
          <a:xfrm>
            <a:off x="5715000" y="3352800"/>
            <a:ext cx="1981200" cy="1600200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62" name="Rectangle 6"/>
          <p:cNvSpPr>
            <a:spLocks noChangeArrowheads="1"/>
          </p:cNvSpPr>
          <p:nvPr/>
        </p:nvSpPr>
        <p:spPr bwMode="auto">
          <a:xfrm>
            <a:off x="1600200" y="3352800"/>
            <a:ext cx="1981200" cy="1600200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cxnSp>
        <p:nvCxnSpPr>
          <p:cNvPr id="63" name="Straight Arrow Connector 53"/>
          <p:cNvCxnSpPr>
            <a:cxnSpLocks noChangeShapeType="1"/>
            <a:stCxn id="107" idx="2"/>
            <a:endCxn id="70" idx="0"/>
          </p:cNvCxnSpPr>
          <p:nvPr/>
        </p:nvCxnSpPr>
        <p:spPr bwMode="auto">
          <a:xfrm rot="5400000">
            <a:off x="2514600" y="2819400"/>
            <a:ext cx="1143000" cy="99060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headEnd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64" name="Straight Arrow Connector 53"/>
          <p:cNvCxnSpPr>
            <a:cxnSpLocks noChangeShapeType="1"/>
            <a:stCxn id="107" idx="2"/>
            <a:endCxn id="82" idx="0"/>
          </p:cNvCxnSpPr>
          <p:nvPr/>
        </p:nvCxnSpPr>
        <p:spPr bwMode="auto">
          <a:xfrm rot="16200000" flipH="1">
            <a:off x="3543300" y="2781300"/>
            <a:ext cx="1143000" cy="106680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headEnd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65" name="Straight Arrow Connector 53"/>
          <p:cNvCxnSpPr>
            <a:cxnSpLocks noChangeShapeType="1"/>
            <a:stCxn id="107" idx="2"/>
            <a:endCxn id="94" idx="0"/>
          </p:cNvCxnSpPr>
          <p:nvPr/>
        </p:nvCxnSpPr>
        <p:spPr bwMode="auto">
          <a:xfrm rot="16200000" flipH="1">
            <a:off x="4572000" y="1752600"/>
            <a:ext cx="1143000" cy="312420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headEnd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66" name="Straight Arrow Connector 53"/>
          <p:cNvCxnSpPr>
            <a:cxnSpLocks noChangeShapeType="1"/>
            <a:stCxn id="109" idx="2"/>
            <a:endCxn id="79" idx="0"/>
          </p:cNvCxnSpPr>
          <p:nvPr/>
        </p:nvCxnSpPr>
        <p:spPr bwMode="auto">
          <a:xfrm rot="5400000">
            <a:off x="3771900" y="1562100"/>
            <a:ext cx="762000" cy="312420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ysDash"/>
            <a:headEnd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67" name="Straight Arrow Connector 53"/>
          <p:cNvCxnSpPr>
            <a:cxnSpLocks noChangeShapeType="1"/>
            <a:stCxn id="109" idx="2"/>
            <a:endCxn id="91" idx="0"/>
          </p:cNvCxnSpPr>
          <p:nvPr/>
        </p:nvCxnSpPr>
        <p:spPr bwMode="auto">
          <a:xfrm rot="5400000">
            <a:off x="4800600" y="2590800"/>
            <a:ext cx="762000" cy="106680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ysDash"/>
            <a:headEnd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68" name="Straight Arrow Connector 53"/>
          <p:cNvCxnSpPr>
            <a:cxnSpLocks noChangeShapeType="1"/>
            <a:stCxn id="109" idx="2"/>
            <a:endCxn id="103" idx="0"/>
          </p:cNvCxnSpPr>
          <p:nvPr/>
        </p:nvCxnSpPr>
        <p:spPr bwMode="auto">
          <a:xfrm rot="16200000" flipH="1">
            <a:off x="5829300" y="2628900"/>
            <a:ext cx="762000" cy="99060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ysDash"/>
            <a:headEnd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69" name="Rectangle 6"/>
          <p:cNvSpPr>
            <a:spLocks noChangeArrowheads="1"/>
          </p:cNvSpPr>
          <p:nvPr/>
        </p:nvSpPr>
        <p:spPr bwMode="auto">
          <a:xfrm>
            <a:off x="1752600" y="3886200"/>
            <a:ext cx="1676400" cy="609600"/>
          </a:xfrm>
          <a:prstGeom prst="rect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70" name="Rectangle 4"/>
          <p:cNvSpPr>
            <a:spLocks noChangeArrowheads="1"/>
          </p:cNvSpPr>
          <p:nvPr/>
        </p:nvSpPr>
        <p:spPr bwMode="auto">
          <a:xfrm>
            <a:off x="1752600" y="3886200"/>
            <a:ext cx="1676400" cy="304800"/>
          </a:xfrm>
          <a:prstGeom prst="rect">
            <a:avLst/>
          </a:prstGeom>
          <a:solidFill>
            <a:sysClr val="windowText" lastClr="000000">
              <a:lumMod val="65000"/>
              <a:lumOff val="35000"/>
            </a:sysClr>
          </a:solidFill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datanode</a:t>
            </a: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daemon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71" name="Rectangle 35"/>
          <p:cNvSpPr>
            <a:spLocks noChangeArrowheads="1"/>
          </p:cNvSpPr>
          <p:nvPr/>
        </p:nvSpPr>
        <p:spPr bwMode="auto">
          <a:xfrm>
            <a:off x="1752600" y="4191000"/>
            <a:ext cx="1676400" cy="304800"/>
          </a:xfrm>
          <a:prstGeom prst="rect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Linux file system</a:t>
            </a:r>
          </a:p>
        </p:txBody>
      </p:sp>
      <p:sp>
        <p:nvSpPr>
          <p:cNvPr id="72" name="Flowchart: Magnetic Disk 36"/>
          <p:cNvSpPr>
            <a:spLocks noChangeArrowheads="1"/>
          </p:cNvSpPr>
          <p:nvPr/>
        </p:nvSpPr>
        <p:spPr bwMode="auto">
          <a:xfrm>
            <a:off x="2022902" y="4572001"/>
            <a:ext cx="304800" cy="304800"/>
          </a:xfrm>
          <a:prstGeom prst="flowChartMagneticDisk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73" name="Flowchart: Magnetic Disk 37"/>
          <p:cNvSpPr>
            <a:spLocks noChangeArrowheads="1"/>
          </p:cNvSpPr>
          <p:nvPr/>
        </p:nvSpPr>
        <p:spPr bwMode="auto">
          <a:xfrm>
            <a:off x="2556302" y="4572001"/>
            <a:ext cx="304800" cy="304800"/>
          </a:xfrm>
          <a:prstGeom prst="flowChartMagneticDisk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cxnSp>
        <p:nvCxnSpPr>
          <p:cNvPr id="74" name="Straight Connector 38"/>
          <p:cNvCxnSpPr>
            <a:cxnSpLocks noChangeShapeType="1"/>
          </p:cNvCxnSpPr>
          <p:nvPr/>
        </p:nvCxnSpPr>
        <p:spPr bwMode="auto">
          <a:xfrm rot="5400000">
            <a:off x="1756203" y="4610101"/>
            <a:ext cx="228600" cy="3175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cxnSp>
        <p:nvCxnSpPr>
          <p:cNvPr id="75" name="Straight Connector 39"/>
          <p:cNvCxnSpPr>
            <a:cxnSpLocks noChangeShapeType="1"/>
            <a:endCxn id="72" idx="2"/>
          </p:cNvCxnSpPr>
          <p:nvPr/>
        </p:nvCxnSpPr>
        <p:spPr bwMode="auto">
          <a:xfrm>
            <a:off x="1870502" y="4724401"/>
            <a:ext cx="152400" cy="1588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cxnSp>
        <p:nvCxnSpPr>
          <p:cNvPr id="76" name="Straight Connector 40"/>
          <p:cNvCxnSpPr>
            <a:cxnSpLocks noChangeShapeType="1"/>
          </p:cNvCxnSpPr>
          <p:nvPr/>
        </p:nvCxnSpPr>
        <p:spPr bwMode="auto">
          <a:xfrm rot="5400000">
            <a:off x="2289603" y="4608513"/>
            <a:ext cx="228600" cy="3175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cxnSp>
        <p:nvCxnSpPr>
          <p:cNvPr id="77" name="Straight Connector 41"/>
          <p:cNvCxnSpPr>
            <a:cxnSpLocks noChangeShapeType="1"/>
          </p:cNvCxnSpPr>
          <p:nvPr/>
        </p:nvCxnSpPr>
        <p:spPr bwMode="auto">
          <a:xfrm>
            <a:off x="2403902" y="4722814"/>
            <a:ext cx="152400" cy="3175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sp>
        <p:nvSpPr>
          <p:cNvPr id="78" name="TextBox 42"/>
          <p:cNvSpPr txBox="1">
            <a:spLocks noChangeArrowheads="1"/>
          </p:cNvSpPr>
          <p:nvPr/>
        </p:nvSpPr>
        <p:spPr bwMode="auto">
          <a:xfrm>
            <a:off x="3013502" y="4538664"/>
            <a:ext cx="41549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Arial" pitchFamily="34" charset="0"/>
                <a:cs typeface="Arial" pitchFamily="34" charset="0"/>
              </a:rPr>
              <a:t>…</a:t>
            </a:r>
          </a:p>
        </p:txBody>
      </p:sp>
      <p:sp>
        <p:nvSpPr>
          <p:cNvPr id="79" name="Rectangle 4"/>
          <p:cNvSpPr>
            <a:spLocks noChangeArrowheads="1"/>
          </p:cNvSpPr>
          <p:nvPr/>
        </p:nvSpPr>
        <p:spPr bwMode="auto">
          <a:xfrm>
            <a:off x="1752600" y="3505200"/>
            <a:ext cx="16764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tasktracker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80" name="Rectangle 4"/>
          <p:cNvSpPr>
            <a:spLocks noChangeArrowheads="1"/>
          </p:cNvSpPr>
          <p:nvPr/>
        </p:nvSpPr>
        <p:spPr bwMode="auto">
          <a:xfrm>
            <a:off x="1600200" y="4953000"/>
            <a:ext cx="1981200" cy="304800"/>
          </a:xfrm>
          <a:prstGeom prst="rect">
            <a:avLst/>
          </a:prstGeom>
          <a:solidFill>
            <a:sysClr val="windowText" lastClr="000000"/>
          </a:solidFill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slave node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81" name="Rectangle 6"/>
          <p:cNvSpPr>
            <a:spLocks noChangeArrowheads="1"/>
          </p:cNvSpPr>
          <p:nvPr/>
        </p:nvSpPr>
        <p:spPr bwMode="auto">
          <a:xfrm>
            <a:off x="3810000" y="3886200"/>
            <a:ext cx="1676400" cy="609600"/>
          </a:xfrm>
          <a:prstGeom prst="rect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82" name="Rectangle 4"/>
          <p:cNvSpPr>
            <a:spLocks noChangeArrowheads="1"/>
          </p:cNvSpPr>
          <p:nvPr/>
        </p:nvSpPr>
        <p:spPr bwMode="auto">
          <a:xfrm>
            <a:off x="3810000" y="3886200"/>
            <a:ext cx="1676400" cy="304800"/>
          </a:xfrm>
          <a:prstGeom prst="rect">
            <a:avLst/>
          </a:prstGeom>
          <a:solidFill>
            <a:sysClr val="windowText" lastClr="000000">
              <a:lumMod val="65000"/>
              <a:lumOff val="35000"/>
            </a:sysClr>
          </a:solidFill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datanode</a:t>
            </a: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daemon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83" name="Rectangle 35"/>
          <p:cNvSpPr>
            <a:spLocks noChangeArrowheads="1"/>
          </p:cNvSpPr>
          <p:nvPr/>
        </p:nvSpPr>
        <p:spPr bwMode="auto">
          <a:xfrm>
            <a:off x="3810000" y="4191000"/>
            <a:ext cx="1676400" cy="304800"/>
          </a:xfrm>
          <a:prstGeom prst="rect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Linux file system</a:t>
            </a:r>
          </a:p>
        </p:txBody>
      </p:sp>
      <p:sp>
        <p:nvSpPr>
          <p:cNvPr id="84" name="Flowchart: Magnetic Disk 36"/>
          <p:cNvSpPr>
            <a:spLocks noChangeArrowheads="1"/>
          </p:cNvSpPr>
          <p:nvPr/>
        </p:nvSpPr>
        <p:spPr bwMode="auto">
          <a:xfrm>
            <a:off x="4080302" y="4572001"/>
            <a:ext cx="304800" cy="304800"/>
          </a:xfrm>
          <a:prstGeom prst="flowChartMagneticDisk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85" name="Flowchart: Magnetic Disk 37"/>
          <p:cNvSpPr>
            <a:spLocks noChangeArrowheads="1"/>
          </p:cNvSpPr>
          <p:nvPr/>
        </p:nvSpPr>
        <p:spPr bwMode="auto">
          <a:xfrm>
            <a:off x="4613702" y="4572001"/>
            <a:ext cx="304800" cy="304800"/>
          </a:xfrm>
          <a:prstGeom prst="flowChartMagneticDisk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cxnSp>
        <p:nvCxnSpPr>
          <p:cNvPr id="86" name="Straight Connector 38"/>
          <p:cNvCxnSpPr>
            <a:cxnSpLocks noChangeShapeType="1"/>
          </p:cNvCxnSpPr>
          <p:nvPr/>
        </p:nvCxnSpPr>
        <p:spPr bwMode="auto">
          <a:xfrm rot="5400000">
            <a:off x="3813603" y="4610101"/>
            <a:ext cx="228600" cy="3175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cxnSp>
        <p:nvCxnSpPr>
          <p:cNvPr id="87" name="Straight Connector 39"/>
          <p:cNvCxnSpPr>
            <a:cxnSpLocks noChangeShapeType="1"/>
            <a:endCxn id="84" idx="2"/>
          </p:cNvCxnSpPr>
          <p:nvPr/>
        </p:nvCxnSpPr>
        <p:spPr bwMode="auto">
          <a:xfrm>
            <a:off x="3927902" y="4724401"/>
            <a:ext cx="152400" cy="1588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cxnSp>
        <p:nvCxnSpPr>
          <p:cNvPr id="88" name="Straight Connector 40"/>
          <p:cNvCxnSpPr>
            <a:cxnSpLocks noChangeShapeType="1"/>
          </p:cNvCxnSpPr>
          <p:nvPr/>
        </p:nvCxnSpPr>
        <p:spPr bwMode="auto">
          <a:xfrm rot="5400000">
            <a:off x="4347003" y="4608513"/>
            <a:ext cx="228600" cy="3175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cxnSp>
        <p:nvCxnSpPr>
          <p:cNvPr id="89" name="Straight Connector 41"/>
          <p:cNvCxnSpPr>
            <a:cxnSpLocks noChangeShapeType="1"/>
          </p:cNvCxnSpPr>
          <p:nvPr/>
        </p:nvCxnSpPr>
        <p:spPr bwMode="auto">
          <a:xfrm>
            <a:off x="4461302" y="4722814"/>
            <a:ext cx="152400" cy="3175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sp>
        <p:nvSpPr>
          <p:cNvPr id="90" name="TextBox 42"/>
          <p:cNvSpPr txBox="1">
            <a:spLocks noChangeArrowheads="1"/>
          </p:cNvSpPr>
          <p:nvPr/>
        </p:nvSpPr>
        <p:spPr bwMode="auto">
          <a:xfrm>
            <a:off x="5070902" y="4538664"/>
            <a:ext cx="41549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Arial" pitchFamily="34" charset="0"/>
                <a:cs typeface="Arial" pitchFamily="34" charset="0"/>
              </a:rPr>
              <a:t>…</a:t>
            </a:r>
          </a:p>
        </p:txBody>
      </p:sp>
      <p:sp>
        <p:nvSpPr>
          <p:cNvPr id="91" name="Rectangle 4"/>
          <p:cNvSpPr>
            <a:spLocks noChangeArrowheads="1"/>
          </p:cNvSpPr>
          <p:nvPr/>
        </p:nvSpPr>
        <p:spPr bwMode="auto">
          <a:xfrm>
            <a:off x="3810000" y="3505200"/>
            <a:ext cx="16764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tasktracker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92" name="Rectangle 4"/>
          <p:cNvSpPr>
            <a:spLocks noChangeArrowheads="1"/>
          </p:cNvSpPr>
          <p:nvPr/>
        </p:nvSpPr>
        <p:spPr bwMode="auto">
          <a:xfrm>
            <a:off x="3657600" y="4953000"/>
            <a:ext cx="1981200" cy="304800"/>
          </a:xfrm>
          <a:prstGeom prst="rect">
            <a:avLst/>
          </a:prstGeom>
          <a:solidFill>
            <a:sysClr val="windowText" lastClr="000000"/>
          </a:solidFill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slave node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93" name="Rectangle 6"/>
          <p:cNvSpPr>
            <a:spLocks noChangeArrowheads="1"/>
          </p:cNvSpPr>
          <p:nvPr/>
        </p:nvSpPr>
        <p:spPr bwMode="auto">
          <a:xfrm>
            <a:off x="5867400" y="3886200"/>
            <a:ext cx="1676400" cy="609600"/>
          </a:xfrm>
          <a:prstGeom prst="rect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94" name="Rectangle 4"/>
          <p:cNvSpPr>
            <a:spLocks noChangeArrowheads="1"/>
          </p:cNvSpPr>
          <p:nvPr/>
        </p:nvSpPr>
        <p:spPr bwMode="auto">
          <a:xfrm>
            <a:off x="5867400" y="3886200"/>
            <a:ext cx="1676400" cy="304800"/>
          </a:xfrm>
          <a:prstGeom prst="rect">
            <a:avLst/>
          </a:prstGeom>
          <a:solidFill>
            <a:sysClr val="windowText" lastClr="000000">
              <a:lumMod val="65000"/>
              <a:lumOff val="35000"/>
            </a:sysClr>
          </a:solidFill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datanode</a:t>
            </a: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daemon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95" name="Rectangle 35"/>
          <p:cNvSpPr>
            <a:spLocks noChangeArrowheads="1"/>
          </p:cNvSpPr>
          <p:nvPr/>
        </p:nvSpPr>
        <p:spPr bwMode="auto">
          <a:xfrm>
            <a:off x="5867400" y="4191000"/>
            <a:ext cx="1676400" cy="304800"/>
          </a:xfrm>
          <a:prstGeom prst="rect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Linux file system</a:t>
            </a:r>
          </a:p>
        </p:txBody>
      </p:sp>
      <p:sp>
        <p:nvSpPr>
          <p:cNvPr id="96" name="Flowchart: Magnetic Disk 36"/>
          <p:cNvSpPr>
            <a:spLocks noChangeArrowheads="1"/>
          </p:cNvSpPr>
          <p:nvPr/>
        </p:nvSpPr>
        <p:spPr bwMode="auto">
          <a:xfrm>
            <a:off x="6137702" y="4572001"/>
            <a:ext cx="304800" cy="304800"/>
          </a:xfrm>
          <a:prstGeom prst="flowChartMagneticDisk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97" name="Flowchart: Magnetic Disk 37"/>
          <p:cNvSpPr>
            <a:spLocks noChangeArrowheads="1"/>
          </p:cNvSpPr>
          <p:nvPr/>
        </p:nvSpPr>
        <p:spPr bwMode="auto">
          <a:xfrm>
            <a:off x="6671102" y="4572001"/>
            <a:ext cx="304800" cy="304800"/>
          </a:xfrm>
          <a:prstGeom prst="flowChartMagneticDisk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cxnSp>
        <p:nvCxnSpPr>
          <p:cNvPr id="98" name="Straight Connector 38"/>
          <p:cNvCxnSpPr>
            <a:cxnSpLocks noChangeShapeType="1"/>
          </p:cNvCxnSpPr>
          <p:nvPr/>
        </p:nvCxnSpPr>
        <p:spPr bwMode="auto">
          <a:xfrm rot="5400000">
            <a:off x="5871003" y="4610101"/>
            <a:ext cx="228600" cy="3175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cxnSp>
        <p:nvCxnSpPr>
          <p:cNvPr id="99" name="Straight Connector 39"/>
          <p:cNvCxnSpPr>
            <a:cxnSpLocks noChangeShapeType="1"/>
            <a:endCxn id="96" idx="2"/>
          </p:cNvCxnSpPr>
          <p:nvPr/>
        </p:nvCxnSpPr>
        <p:spPr bwMode="auto">
          <a:xfrm>
            <a:off x="5985302" y="4724401"/>
            <a:ext cx="152400" cy="1588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cxnSp>
        <p:nvCxnSpPr>
          <p:cNvPr id="100" name="Straight Connector 40"/>
          <p:cNvCxnSpPr>
            <a:cxnSpLocks noChangeShapeType="1"/>
          </p:cNvCxnSpPr>
          <p:nvPr/>
        </p:nvCxnSpPr>
        <p:spPr bwMode="auto">
          <a:xfrm rot="5400000">
            <a:off x="6404403" y="4608513"/>
            <a:ext cx="228600" cy="3175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cxnSp>
        <p:nvCxnSpPr>
          <p:cNvPr id="101" name="Straight Connector 41"/>
          <p:cNvCxnSpPr>
            <a:cxnSpLocks noChangeShapeType="1"/>
          </p:cNvCxnSpPr>
          <p:nvPr/>
        </p:nvCxnSpPr>
        <p:spPr bwMode="auto">
          <a:xfrm>
            <a:off x="6518702" y="4722814"/>
            <a:ext cx="152400" cy="3175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sp>
        <p:nvSpPr>
          <p:cNvPr id="102" name="TextBox 42"/>
          <p:cNvSpPr txBox="1">
            <a:spLocks noChangeArrowheads="1"/>
          </p:cNvSpPr>
          <p:nvPr/>
        </p:nvSpPr>
        <p:spPr bwMode="auto">
          <a:xfrm>
            <a:off x="7128302" y="4538664"/>
            <a:ext cx="41549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Arial" pitchFamily="34" charset="0"/>
                <a:cs typeface="Arial" pitchFamily="34" charset="0"/>
              </a:rPr>
              <a:t>…</a:t>
            </a:r>
          </a:p>
        </p:txBody>
      </p:sp>
      <p:sp>
        <p:nvSpPr>
          <p:cNvPr id="103" name="Rectangle 4"/>
          <p:cNvSpPr>
            <a:spLocks noChangeArrowheads="1"/>
          </p:cNvSpPr>
          <p:nvPr/>
        </p:nvSpPr>
        <p:spPr bwMode="auto">
          <a:xfrm>
            <a:off x="5867400" y="3505200"/>
            <a:ext cx="16764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tasktracker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104" name="Rectangle 4"/>
          <p:cNvSpPr>
            <a:spLocks noChangeArrowheads="1"/>
          </p:cNvSpPr>
          <p:nvPr/>
        </p:nvSpPr>
        <p:spPr bwMode="auto">
          <a:xfrm>
            <a:off x="5715000" y="4953000"/>
            <a:ext cx="1981200" cy="304800"/>
          </a:xfrm>
          <a:prstGeom prst="rect">
            <a:avLst/>
          </a:prstGeom>
          <a:solidFill>
            <a:sysClr val="windowText" lastClr="000000"/>
          </a:solidFill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slave node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105" name="Rectangle 4"/>
          <p:cNvSpPr>
            <a:spLocks noChangeArrowheads="1"/>
          </p:cNvSpPr>
          <p:nvPr/>
        </p:nvSpPr>
        <p:spPr bwMode="auto">
          <a:xfrm>
            <a:off x="2590800" y="1981200"/>
            <a:ext cx="1981200" cy="304800"/>
          </a:xfrm>
          <a:prstGeom prst="rect">
            <a:avLst/>
          </a:prstGeom>
          <a:solidFill>
            <a:sysClr val="windowText" lastClr="000000"/>
          </a:solidFill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namenode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106" name="Rectangle 35"/>
          <p:cNvSpPr>
            <a:spLocks noChangeArrowheads="1"/>
          </p:cNvSpPr>
          <p:nvPr/>
        </p:nvSpPr>
        <p:spPr bwMode="auto">
          <a:xfrm>
            <a:off x="2590800" y="2286000"/>
            <a:ext cx="1981200" cy="609600"/>
          </a:xfrm>
          <a:prstGeom prst="rect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107" name="Rectangle 4"/>
          <p:cNvSpPr>
            <a:spLocks noChangeArrowheads="1"/>
          </p:cNvSpPr>
          <p:nvPr/>
        </p:nvSpPr>
        <p:spPr bwMode="auto">
          <a:xfrm>
            <a:off x="2743200" y="2438400"/>
            <a:ext cx="16764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namenode</a:t>
            </a: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daemon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108" name="Rectangle 4"/>
          <p:cNvSpPr>
            <a:spLocks noChangeArrowheads="1"/>
          </p:cNvSpPr>
          <p:nvPr/>
        </p:nvSpPr>
        <p:spPr bwMode="auto">
          <a:xfrm>
            <a:off x="4724400" y="1981200"/>
            <a:ext cx="1981200" cy="304800"/>
          </a:xfrm>
          <a:prstGeom prst="rect">
            <a:avLst/>
          </a:prstGeom>
          <a:solidFill>
            <a:sysClr val="windowText" lastClr="000000"/>
          </a:solidFill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job submission node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109" name="Rectangle 4"/>
          <p:cNvSpPr>
            <a:spLocks noChangeArrowheads="1"/>
          </p:cNvSpPr>
          <p:nvPr/>
        </p:nvSpPr>
        <p:spPr bwMode="auto">
          <a:xfrm>
            <a:off x="4876800" y="2438400"/>
            <a:ext cx="16764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jobtracker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56" name="TextBox 55"/>
          <p:cNvSpPr txBox="1">
            <a:spLocks noChangeArrowheads="1"/>
          </p:cNvSpPr>
          <p:nvPr/>
        </p:nvSpPr>
        <p:spPr bwMode="auto">
          <a:xfrm>
            <a:off x="4953000" y="6400800"/>
            <a:ext cx="404079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 smtClean="0">
                <a:solidFill>
                  <a:srgbClr val="FF0000"/>
                </a:solidFill>
                <a:latin typeface="Gill Sans"/>
                <a:cs typeface="Gill Sans"/>
              </a:rPr>
              <a:t>(Not Quite… We’ll come back to YARN later)</a:t>
            </a:r>
            <a:endParaRPr lang="en-US" sz="105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873237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smtClean="0"/>
              <a:t>Major Differences between Hadoop 1 and 2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HDFS Federation</a:t>
            </a:r>
          </a:p>
          <a:p>
            <a:r>
              <a:rPr lang="en-US" altLang="zh-TW" dirty="0" smtClean="0"/>
              <a:t>Resource manager YARN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19905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Hadoop 2: HDFS Federation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Two major components in HDFS</a:t>
            </a:r>
          </a:p>
          <a:p>
            <a:pPr lvl="1"/>
            <a:r>
              <a:rPr lang="en-US" altLang="zh-TW" dirty="0" smtClean="0"/>
              <a:t>Namespaces</a:t>
            </a:r>
          </a:p>
          <a:p>
            <a:pPr lvl="1"/>
            <a:r>
              <a:rPr lang="en-US" altLang="zh-TW" dirty="0" smtClean="0"/>
              <a:t>Blocks storage service</a:t>
            </a:r>
          </a:p>
          <a:p>
            <a:r>
              <a:rPr lang="en-US" altLang="zh-TW" dirty="0" smtClean="0"/>
              <a:t>Hadoop 1</a:t>
            </a:r>
          </a:p>
          <a:p>
            <a:pPr lvl="1"/>
            <a:r>
              <a:rPr lang="en-US" altLang="zh-TW" dirty="0" smtClean="0"/>
              <a:t>A single </a:t>
            </a:r>
            <a:r>
              <a:rPr lang="en-US" altLang="zh-TW" dirty="0" err="1" smtClean="0"/>
              <a:t>namenode</a:t>
            </a:r>
            <a:r>
              <a:rPr lang="en-US" altLang="zh-TW" dirty="0" smtClean="0"/>
              <a:t> manages the entire namespace</a:t>
            </a:r>
          </a:p>
          <a:p>
            <a:r>
              <a:rPr lang="en-US" altLang="zh-TW" dirty="0" smtClean="0"/>
              <a:t>HDFS federation</a:t>
            </a:r>
          </a:p>
          <a:p>
            <a:pPr lvl="1"/>
            <a:r>
              <a:rPr lang="en-US" altLang="zh-TW" dirty="0" smtClean="0"/>
              <a:t>Multiple </a:t>
            </a:r>
            <a:r>
              <a:rPr lang="en-US" altLang="zh-TW" dirty="0" err="1" smtClean="0"/>
              <a:t>namenode</a:t>
            </a:r>
            <a:r>
              <a:rPr lang="en-US" altLang="zh-TW" smtClean="0"/>
              <a:t> servers </a:t>
            </a:r>
            <a:r>
              <a:rPr lang="en-US" altLang="zh-TW" dirty="0" smtClean="0"/>
              <a:t>manage namespaces</a:t>
            </a:r>
          </a:p>
          <a:p>
            <a:pPr lvl="1"/>
            <a:r>
              <a:rPr lang="en-US" altLang="zh-TW" dirty="0" smtClean="0"/>
              <a:t>Horizontal scaling, performance improvement, multiple namespaces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02969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Hadoop 2: YARN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Brings significant performance improvements for some applications</a:t>
            </a:r>
          </a:p>
          <a:p>
            <a:r>
              <a:rPr lang="en-US" altLang="zh-TW" dirty="0" smtClean="0"/>
              <a:t>Supports additional processing models</a:t>
            </a:r>
          </a:p>
          <a:p>
            <a:r>
              <a:rPr lang="en-US" altLang="zh-TW" dirty="0" smtClean="0"/>
              <a:t>Implements a more flexible execution engine</a:t>
            </a:r>
          </a:p>
          <a:p>
            <a:endParaRPr lang="en-US" altLang="zh-TW" dirty="0" smtClean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28835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YARN: from Hadoop 2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977" y="1600200"/>
            <a:ext cx="7296048" cy="4516042"/>
          </a:xfrm>
        </p:spPr>
      </p:pic>
    </p:spTree>
    <p:extLst>
      <p:ext uri="{BB962C8B-B14F-4D97-AF65-F5344CB8AC3E}">
        <p14:creationId xmlns:p14="http://schemas.microsoft.com/office/powerpoint/2010/main" val="585502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What is YARN?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A resource manager separated from MapReduce in Hadoop 1</a:t>
            </a:r>
          </a:p>
          <a:p>
            <a:r>
              <a:rPr lang="en-US" altLang="zh-TW" dirty="0" smtClean="0"/>
              <a:t>The operating system of Hadoop</a:t>
            </a:r>
          </a:p>
          <a:p>
            <a:pPr lvl="1"/>
            <a:r>
              <a:rPr lang="en-US" altLang="zh-TW" dirty="0" smtClean="0"/>
              <a:t>Managing and monitoring workloads</a:t>
            </a:r>
          </a:p>
          <a:p>
            <a:pPr lvl="1"/>
            <a:r>
              <a:rPr lang="en-US" altLang="zh-TW" dirty="0" smtClean="0"/>
              <a:t>Maintaining a multi-tenant environment</a:t>
            </a:r>
          </a:p>
          <a:p>
            <a:pPr lvl="1"/>
            <a:r>
              <a:rPr lang="en-US" altLang="zh-TW" dirty="0" smtClean="0"/>
              <a:t>Implementing security controls</a:t>
            </a:r>
          </a:p>
          <a:p>
            <a:pPr lvl="1"/>
            <a:r>
              <a:rPr lang="en-US" altLang="zh-TW" dirty="0" smtClean="0"/>
              <a:t>Managing high-availability features of Hadoop</a:t>
            </a:r>
          </a:p>
          <a:p>
            <a:r>
              <a:rPr lang="en-US" altLang="zh-TW" dirty="0" smtClean="0"/>
              <a:t>No longer limited to the I/O intensive, high-latency MapReduce model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73600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Spark</a:t>
            </a:r>
          </a:p>
        </p:txBody>
      </p:sp>
      <p:sp>
        <p:nvSpPr>
          <p:cNvPr id="8" name="Subtitle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726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with MapReduce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>
                <a:solidFill>
                  <a:srgbClr val="0000FF"/>
                </a:solidFill>
              </a:rPr>
              <a:t>Two major limitations of MapReduce:  </a:t>
            </a:r>
          </a:p>
          <a:p>
            <a:pPr lvl="1"/>
            <a:r>
              <a:rPr lang="en-US" dirty="0"/>
              <a:t>Difficultly of programming directly in MR </a:t>
            </a:r>
          </a:p>
          <a:p>
            <a:pPr lvl="2"/>
            <a:r>
              <a:rPr lang="en-US" dirty="0"/>
              <a:t>Many problems aren’t easily described as map-reduce</a:t>
            </a:r>
          </a:p>
          <a:p>
            <a:pPr lvl="1"/>
            <a:r>
              <a:rPr lang="en-US" dirty="0"/>
              <a:t>Performance bottlenecks, or batch not fitting the use cases </a:t>
            </a:r>
          </a:p>
          <a:p>
            <a:pPr lvl="2"/>
            <a:r>
              <a:rPr lang="en-US" dirty="0"/>
              <a:t>Persistence to disk typically slower than in-memory work</a:t>
            </a:r>
          </a:p>
          <a:p>
            <a:pPr lvl="2"/>
            <a:endParaRPr lang="en-US" dirty="0"/>
          </a:p>
          <a:p>
            <a:r>
              <a:rPr lang="en-US" b="1" dirty="0">
                <a:solidFill>
                  <a:srgbClr val="0000FF"/>
                </a:solidFill>
              </a:rPr>
              <a:t>In short, MR doesn’t compose well for large applications</a:t>
            </a:r>
          </a:p>
          <a:p>
            <a:pPr lvl="1"/>
            <a:r>
              <a:rPr lang="en-US" dirty="0"/>
              <a:t>Many times one needs to chain multiple map-reduce steps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FDE3F7-C222-0A4A-99AE-2783E0255C0F}" type="datetime1">
              <a:rPr lang="en-US" smtClean="0"/>
              <a:t>9/20/2023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Jure Leskovec, Stanford CS246: Mining Massive Datasets, http://cs246.stanford.edu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488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Data-Flow Systems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686800" cy="5257801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FF0066"/>
                </a:solidFill>
              </a:rPr>
              <a:t>MapReduce uses two “ranks” of tasks:</a:t>
            </a:r>
            <a:r>
              <a:rPr lang="en-US" dirty="0">
                <a:solidFill>
                  <a:srgbClr val="FF0066"/>
                </a:solidFill>
              </a:rPr>
              <a:t> </a:t>
            </a:r>
            <a:br>
              <a:rPr lang="en-US" dirty="0">
                <a:solidFill>
                  <a:srgbClr val="FF0066"/>
                </a:solidFill>
              </a:rPr>
            </a:br>
            <a:r>
              <a:rPr lang="en-US" dirty="0"/>
              <a:t>One for </a:t>
            </a:r>
            <a:r>
              <a:rPr lang="en-US" dirty="0" smtClean="0"/>
              <a:t>Map, </a:t>
            </a:r>
            <a:r>
              <a:rPr lang="en-US" dirty="0"/>
              <a:t>the second for Reduce</a:t>
            </a:r>
          </a:p>
          <a:p>
            <a:pPr lvl="1"/>
            <a:r>
              <a:rPr lang="en-US" dirty="0"/>
              <a:t>Data flows from the first rank to the second</a:t>
            </a:r>
          </a:p>
          <a:p>
            <a:pPr lvl="1"/>
            <a:endParaRPr lang="en-US" dirty="0"/>
          </a:p>
          <a:p>
            <a:r>
              <a:rPr lang="en-US" b="1" dirty="0">
                <a:solidFill>
                  <a:srgbClr val="FF0066"/>
                </a:solidFill>
              </a:rPr>
              <a:t>Data-Flow Systems generalize this in two ways: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Allow any number of tasks/ranks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Allow functions other than Map and Reduce</a:t>
            </a:r>
          </a:p>
          <a:p>
            <a:pPr lvl="1"/>
            <a:r>
              <a:rPr lang="en-US" dirty="0"/>
              <a:t>As long as data flow is in one direction only, we can have the blocking property and allow recovery of tasks rather than whole jobs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4EBB2-83F8-2445-8CCF-69B5FC99501C}" type="datetime1">
              <a:rPr lang="en-US" smtClean="0"/>
              <a:t>9/20/2023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Jure Leskovec, Stanford CS246: Mining Massive Datasets, http://cs246.stanford.edu</a:t>
            </a:r>
          </a:p>
        </p:txBody>
      </p:sp>
    </p:spTree>
    <p:extLst>
      <p:ext uri="{BB962C8B-B14F-4D97-AF65-F5344CB8AC3E}">
        <p14:creationId xmlns:p14="http://schemas.microsoft.com/office/powerpoint/2010/main" val="2132132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Divide and Conquer</a:t>
            </a: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2057400" y="1676400"/>
            <a:ext cx="3505200" cy="3810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800" b="0" dirty="0">
                <a:solidFill>
                  <a:schemeClr val="bg2"/>
                </a:solidFill>
                <a:latin typeface="Gill Sans"/>
                <a:cs typeface="Gill Sans"/>
              </a:rPr>
              <a:t>“Work”</a:t>
            </a: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1447800" y="2819400"/>
            <a:ext cx="1219200" cy="3810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tIns="0" anchor="ctr"/>
          <a:lstStyle/>
          <a:p>
            <a:pPr algn="ctr"/>
            <a:r>
              <a:rPr lang="en-US" sz="1800" b="0" i="1">
                <a:solidFill>
                  <a:schemeClr val="bg2"/>
                </a:solidFill>
                <a:latin typeface="Gill Sans"/>
                <a:cs typeface="Gill Sans"/>
              </a:rPr>
              <a:t>w</a:t>
            </a:r>
            <a:r>
              <a:rPr lang="en-US" sz="1800" b="0" i="1" baseline="-25000">
                <a:solidFill>
                  <a:schemeClr val="bg2"/>
                </a:solidFill>
                <a:latin typeface="Gill Sans"/>
                <a:cs typeface="Gill Sans"/>
              </a:rPr>
              <a:t>1</a:t>
            </a:r>
          </a:p>
        </p:txBody>
      </p:sp>
      <p:cxnSp>
        <p:nvCxnSpPr>
          <p:cNvPr id="8" name="Straight Arrow Connector 7"/>
          <p:cNvCxnSpPr>
            <a:cxnSpLocks noChangeShapeType="1"/>
          </p:cNvCxnSpPr>
          <p:nvPr/>
        </p:nvCxnSpPr>
        <p:spPr bwMode="auto">
          <a:xfrm rot="5400000">
            <a:off x="3504407" y="2439194"/>
            <a:ext cx="609600" cy="1587"/>
          </a:xfrm>
          <a:prstGeom prst="straightConnector1">
            <a:avLst/>
          </a:prstGeom>
          <a:ln w="15875">
            <a:headEnd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cxnSpLocks noChangeShapeType="1"/>
          </p:cNvCxnSpPr>
          <p:nvPr/>
        </p:nvCxnSpPr>
        <p:spPr bwMode="auto">
          <a:xfrm>
            <a:off x="4572000" y="2133600"/>
            <a:ext cx="762000" cy="609600"/>
          </a:xfrm>
          <a:prstGeom prst="straightConnector1">
            <a:avLst/>
          </a:prstGeom>
          <a:ln w="15875">
            <a:headEnd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cxnSpLocks noChangeShapeType="1"/>
          </p:cNvCxnSpPr>
          <p:nvPr/>
        </p:nvCxnSpPr>
        <p:spPr bwMode="auto">
          <a:xfrm flipH="1">
            <a:off x="2286000" y="2133600"/>
            <a:ext cx="762000" cy="609600"/>
          </a:xfrm>
          <a:prstGeom prst="straightConnector1">
            <a:avLst/>
          </a:prstGeom>
          <a:ln w="15875">
            <a:headEnd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3200400" y="2819400"/>
            <a:ext cx="1219200" cy="3810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tIns="0" anchor="ctr"/>
          <a:lstStyle/>
          <a:p>
            <a:pPr algn="ctr"/>
            <a:r>
              <a:rPr lang="en-US" sz="1800" b="0" i="1">
                <a:solidFill>
                  <a:schemeClr val="bg2"/>
                </a:solidFill>
                <a:latin typeface="Gill Sans"/>
                <a:cs typeface="Gill Sans"/>
              </a:rPr>
              <a:t>w</a:t>
            </a:r>
            <a:r>
              <a:rPr lang="en-US" sz="1800" b="0" i="1" baseline="-25000">
                <a:solidFill>
                  <a:schemeClr val="bg2"/>
                </a:solidFill>
                <a:latin typeface="Gill Sans"/>
                <a:cs typeface="Gill Sans"/>
              </a:rPr>
              <a:t>2</a:t>
            </a: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4876800" y="2819400"/>
            <a:ext cx="1219200" cy="3810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tIns="0" anchor="ctr"/>
          <a:lstStyle/>
          <a:p>
            <a:pPr algn="ctr"/>
            <a:r>
              <a:rPr lang="en-US" sz="1800" b="0" i="1" dirty="0">
                <a:solidFill>
                  <a:schemeClr val="bg2"/>
                </a:solidFill>
                <a:latin typeface="Gill Sans"/>
                <a:cs typeface="Gill Sans"/>
              </a:rPr>
              <a:t>w</a:t>
            </a:r>
            <a:r>
              <a:rPr lang="en-US" sz="1800" b="0" i="1" baseline="-25000" dirty="0">
                <a:solidFill>
                  <a:schemeClr val="bg2"/>
                </a:solidFill>
                <a:latin typeface="Gill Sans"/>
                <a:cs typeface="Gill Sans"/>
              </a:rPr>
              <a:t>3</a:t>
            </a: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1447800" y="4038600"/>
            <a:ext cx="1219200" cy="3810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tIns="0" anchor="ctr"/>
          <a:lstStyle/>
          <a:p>
            <a:pPr algn="ctr"/>
            <a:r>
              <a:rPr lang="en-US" sz="1800" b="0" i="1" dirty="0">
                <a:solidFill>
                  <a:schemeClr val="bg2"/>
                </a:solidFill>
                <a:latin typeface="Gill Sans"/>
                <a:cs typeface="Gill Sans"/>
              </a:rPr>
              <a:t>r</a:t>
            </a:r>
            <a:r>
              <a:rPr lang="en-US" sz="1800" b="0" i="1" baseline="-25000" dirty="0">
                <a:solidFill>
                  <a:schemeClr val="bg2"/>
                </a:solidFill>
                <a:latin typeface="Gill Sans"/>
                <a:cs typeface="Gill Sans"/>
              </a:rPr>
              <a:t>1</a:t>
            </a:r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3200400" y="4038600"/>
            <a:ext cx="1219200" cy="3810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tIns="0" anchor="ctr"/>
          <a:lstStyle/>
          <a:p>
            <a:pPr algn="ctr"/>
            <a:r>
              <a:rPr lang="en-US" sz="1800" b="0" i="1">
                <a:solidFill>
                  <a:schemeClr val="bg2"/>
                </a:solidFill>
                <a:latin typeface="Gill Sans"/>
                <a:cs typeface="Gill Sans"/>
              </a:rPr>
              <a:t>r</a:t>
            </a:r>
            <a:r>
              <a:rPr lang="en-US" sz="1800" b="0" i="1" baseline="-25000">
                <a:solidFill>
                  <a:schemeClr val="bg2"/>
                </a:solidFill>
                <a:latin typeface="Gill Sans"/>
                <a:cs typeface="Gill Sans"/>
              </a:rPr>
              <a:t>2</a:t>
            </a:r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4876800" y="4038600"/>
            <a:ext cx="1219200" cy="3810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tIns="0" anchor="ctr"/>
          <a:lstStyle/>
          <a:p>
            <a:pPr algn="ctr"/>
            <a:r>
              <a:rPr lang="en-US" sz="1800" b="0" i="1" dirty="0">
                <a:solidFill>
                  <a:schemeClr val="bg2"/>
                </a:solidFill>
                <a:latin typeface="Gill Sans"/>
                <a:cs typeface="Gill Sans"/>
              </a:rPr>
              <a:t>r</a:t>
            </a:r>
            <a:r>
              <a:rPr lang="en-US" sz="1800" b="0" i="1" baseline="-25000" dirty="0">
                <a:solidFill>
                  <a:schemeClr val="bg2"/>
                </a:solidFill>
                <a:latin typeface="Gill Sans"/>
                <a:cs typeface="Gill Sans"/>
              </a:rPr>
              <a:t>3</a:t>
            </a:r>
          </a:p>
        </p:txBody>
      </p:sp>
      <p:cxnSp>
        <p:nvCxnSpPr>
          <p:cNvPr id="18" name="Straight Arrow Connector 17"/>
          <p:cNvCxnSpPr>
            <a:cxnSpLocks noChangeShapeType="1"/>
          </p:cNvCxnSpPr>
          <p:nvPr/>
        </p:nvCxnSpPr>
        <p:spPr bwMode="auto">
          <a:xfrm rot="5400000">
            <a:off x="3505994" y="3656806"/>
            <a:ext cx="609600" cy="1588"/>
          </a:xfrm>
          <a:prstGeom prst="straightConnector1">
            <a:avLst/>
          </a:prstGeom>
          <a:ln w="15875">
            <a:headEnd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cxnSpLocks noChangeShapeType="1"/>
          </p:cNvCxnSpPr>
          <p:nvPr/>
        </p:nvCxnSpPr>
        <p:spPr bwMode="auto">
          <a:xfrm rot="5400000">
            <a:off x="5180807" y="3656806"/>
            <a:ext cx="609600" cy="1587"/>
          </a:xfrm>
          <a:prstGeom prst="straightConnector1">
            <a:avLst/>
          </a:prstGeom>
          <a:ln w="15875">
            <a:headEnd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cxnSpLocks noChangeShapeType="1"/>
          </p:cNvCxnSpPr>
          <p:nvPr/>
        </p:nvCxnSpPr>
        <p:spPr bwMode="auto">
          <a:xfrm rot="5400000">
            <a:off x="1753394" y="3656806"/>
            <a:ext cx="609600" cy="1588"/>
          </a:xfrm>
          <a:prstGeom prst="straightConnector1">
            <a:avLst/>
          </a:prstGeom>
          <a:ln w="15875">
            <a:headEnd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2057400" y="5334000"/>
            <a:ext cx="3505200" cy="3810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800" b="0">
                <a:solidFill>
                  <a:schemeClr val="bg2"/>
                </a:solidFill>
                <a:latin typeface="Gill Sans"/>
                <a:cs typeface="Gill Sans"/>
              </a:rPr>
              <a:t>“Result”</a:t>
            </a:r>
          </a:p>
        </p:txBody>
      </p:sp>
      <p:cxnSp>
        <p:nvCxnSpPr>
          <p:cNvPr id="22" name="Straight Arrow Connector 21"/>
          <p:cNvCxnSpPr>
            <a:cxnSpLocks noChangeShapeType="1"/>
          </p:cNvCxnSpPr>
          <p:nvPr/>
        </p:nvCxnSpPr>
        <p:spPr bwMode="auto">
          <a:xfrm rot="5400000">
            <a:off x="3505994" y="4876006"/>
            <a:ext cx="609600" cy="1588"/>
          </a:xfrm>
          <a:prstGeom prst="straightConnector1">
            <a:avLst/>
          </a:prstGeom>
          <a:ln w="15875">
            <a:headEnd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cxnSpLocks noChangeShapeType="1"/>
          </p:cNvCxnSpPr>
          <p:nvPr/>
        </p:nvCxnSpPr>
        <p:spPr bwMode="auto">
          <a:xfrm flipH="1">
            <a:off x="4572000" y="4572000"/>
            <a:ext cx="762000" cy="609600"/>
          </a:xfrm>
          <a:prstGeom prst="straightConnector1">
            <a:avLst/>
          </a:prstGeom>
          <a:ln w="15875">
            <a:headEnd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cxnSpLocks noChangeShapeType="1"/>
          </p:cNvCxnSpPr>
          <p:nvPr/>
        </p:nvCxnSpPr>
        <p:spPr bwMode="auto">
          <a:xfrm>
            <a:off x="2286000" y="4572000"/>
            <a:ext cx="762000" cy="609600"/>
          </a:xfrm>
          <a:prstGeom prst="straightConnector1">
            <a:avLst/>
          </a:prstGeom>
          <a:ln w="15875">
            <a:headEnd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Rounded Rectangle 28"/>
          <p:cNvSpPr>
            <a:spLocks noChangeArrowheads="1"/>
          </p:cNvSpPr>
          <p:nvPr/>
        </p:nvSpPr>
        <p:spPr bwMode="auto">
          <a:xfrm>
            <a:off x="1447800" y="3429000"/>
            <a:ext cx="1219200" cy="381000"/>
          </a:xfrm>
          <a:prstGeom prst="roundRect">
            <a:avLst>
              <a:gd name="adj" fmla="val 16667"/>
            </a:avLst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 smtClean="0">
                <a:solidFill>
                  <a:schemeClr val="bg2"/>
                </a:solidFill>
                <a:latin typeface="Gill Sans"/>
                <a:cs typeface="Gill Sans"/>
              </a:rPr>
              <a:t>worker</a:t>
            </a:r>
            <a:endParaRPr lang="en-US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30" name="Rounded Rectangle 29"/>
          <p:cNvSpPr>
            <a:spLocks noChangeArrowheads="1"/>
          </p:cNvSpPr>
          <p:nvPr/>
        </p:nvSpPr>
        <p:spPr bwMode="auto">
          <a:xfrm>
            <a:off x="3200400" y="3429000"/>
            <a:ext cx="1219200" cy="381000"/>
          </a:xfrm>
          <a:prstGeom prst="roundRect">
            <a:avLst>
              <a:gd name="adj" fmla="val 16667"/>
            </a:avLst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 smtClean="0">
                <a:solidFill>
                  <a:schemeClr val="bg2"/>
                </a:solidFill>
                <a:latin typeface="Gill Sans"/>
                <a:cs typeface="Gill Sans"/>
              </a:rPr>
              <a:t>worker</a:t>
            </a:r>
            <a:endParaRPr lang="en-US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31" name="Rounded Rectangle 30"/>
          <p:cNvSpPr>
            <a:spLocks noChangeArrowheads="1"/>
          </p:cNvSpPr>
          <p:nvPr/>
        </p:nvSpPr>
        <p:spPr bwMode="auto">
          <a:xfrm>
            <a:off x="4876800" y="3429000"/>
            <a:ext cx="1219200" cy="381000"/>
          </a:xfrm>
          <a:prstGeom prst="roundRect">
            <a:avLst>
              <a:gd name="adj" fmla="val 16667"/>
            </a:avLst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 smtClean="0">
                <a:solidFill>
                  <a:schemeClr val="bg2"/>
                </a:solidFill>
                <a:latin typeface="Gill Sans"/>
                <a:cs typeface="Gill Sans"/>
              </a:rPr>
              <a:t>worker</a:t>
            </a:r>
            <a:endParaRPr lang="en-US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32" name="TextBox 31"/>
          <p:cNvSpPr txBox="1">
            <a:spLocks noChangeArrowheads="1"/>
          </p:cNvSpPr>
          <p:nvPr/>
        </p:nvSpPr>
        <p:spPr bwMode="auto">
          <a:xfrm>
            <a:off x="6148388" y="1752600"/>
            <a:ext cx="144457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b="0">
                <a:solidFill>
                  <a:srgbClr val="FF0000"/>
                </a:solidFill>
                <a:latin typeface="Gill Sans"/>
                <a:cs typeface="Gill Sans"/>
              </a:rPr>
              <a:t>Partition</a:t>
            </a:r>
          </a:p>
        </p:txBody>
      </p:sp>
      <p:sp>
        <p:nvSpPr>
          <p:cNvPr id="33" name="TextBox 32"/>
          <p:cNvSpPr txBox="1">
            <a:spLocks noChangeArrowheads="1"/>
          </p:cNvSpPr>
          <p:nvPr/>
        </p:nvSpPr>
        <p:spPr bwMode="auto">
          <a:xfrm>
            <a:off x="6096000" y="5176838"/>
            <a:ext cx="152364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b="0">
                <a:solidFill>
                  <a:srgbClr val="FF0000"/>
                </a:solidFill>
                <a:latin typeface="Gill Sans"/>
                <a:cs typeface="Gill Sans"/>
              </a:rPr>
              <a:t>Combine</a:t>
            </a:r>
          </a:p>
        </p:txBody>
      </p:sp>
      <p:cxnSp>
        <p:nvCxnSpPr>
          <p:cNvPr id="34" name="Straight Arrow Connector 33"/>
          <p:cNvCxnSpPr>
            <a:cxnSpLocks noChangeShapeType="1"/>
          </p:cNvCxnSpPr>
          <p:nvPr/>
        </p:nvCxnSpPr>
        <p:spPr bwMode="auto">
          <a:xfrm rot="5400000">
            <a:off x="6414294" y="2704306"/>
            <a:ext cx="839788" cy="3175"/>
          </a:xfrm>
          <a:prstGeom prst="straightConnector1">
            <a:avLst/>
          </a:prstGeom>
          <a:noFill/>
          <a:ln w="19050" algn="ctr">
            <a:solidFill>
              <a:srgbClr val="FF0000"/>
            </a:solidFill>
            <a:round/>
            <a:headEnd/>
            <a:tailEnd type="triangle" w="med" len="med"/>
          </a:ln>
        </p:spPr>
      </p:cxnSp>
      <p:cxnSp>
        <p:nvCxnSpPr>
          <p:cNvPr id="38" name="Straight Arrow Connector 37"/>
          <p:cNvCxnSpPr>
            <a:cxnSpLocks noChangeShapeType="1"/>
          </p:cNvCxnSpPr>
          <p:nvPr/>
        </p:nvCxnSpPr>
        <p:spPr bwMode="auto">
          <a:xfrm rot="5400000">
            <a:off x="6415088" y="4760913"/>
            <a:ext cx="839787" cy="1587"/>
          </a:xfrm>
          <a:prstGeom prst="straightConnector1">
            <a:avLst/>
          </a:prstGeom>
          <a:noFill/>
          <a:ln w="19050" algn="ctr">
            <a:solidFill>
              <a:srgbClr val="FF0000"/>
            </a:solidFill>
            <a:round/>
            <a:headEnd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3884860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21" grpId="0" animBg="1"/>
      <p:bldP spid="29" grpId="0" animBg="1"/>
      <p:bldP spid="30" grpId="0" animBg="1"/>
      <p:bldP spid="31" grpId="0" animBg="1"/>
      <p:bldP spid="32" grpId="0"/>
      <p:bldP spid="33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76200"/>
            <a:ext cx="9144000" cy="987552"/>
          </a:xfrm>
        </p:spPr>
        <p:txBody>
          <a:bodyPr>
            <a:normAutofit fontScale="90000"/>
          </a:bodyPr>
          <a:lstStyle/>
          <a:p>
            <a:r>
              <a:rPr lang="en-US" dirty="0"/>
              <a:t>Spark: Most Popular </a:t>
            </a:r>
            <a:r>
              <a:rPr lang="en-US"/>
              <a:t>Data-Flow System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FF0066"/>
                </a:solidFill>
              </a:rPr>
              <a:t>Expressive computing system, not limited to the map-reduce model</a:t>
            </a:r>
          </a:p>
          <a:p>
            <a:pPr lvl="8"/>
            <a:endParaRPr lang="en-US" dirty="0"/>
          </a:p>
          <a:p>
            <a:r>
              <a:rPr lang="en-US" b="1" dirty="0"/>
              <a:t>Additions to MapReduce model: </a:t>
            </a:r>
          </a:p>
          <a:p>
            <a:pPr lvl="1"/>
            <a:r>
              <a:rPr lang="en-US" dirty="0"/>
              <a:t>Fast data sharing </a:t>
            </a:r>
          </a:p>
          <a:p>
            <a:pPr lvl="2"/>
            <a:r>
              <a:rPr lang="en-US" dirty="0"/>
              <a:t>Avoids saving intermediate results to disk</a:t>
            </a:r>
          </a:p>
          <a:p>
            <a:pPr lvl="2"/>
            <a:r>
              <a:rPr lang="en-US" dirty="0"/>
              <a:t>Caches data for repetitive queries </a:t>
            </a:r>
            <a:r>
              <a:rPr lang="en-US" sz="2000" dirty="0"/>
              <a:t>(e.g. for machine learning)</a:t>
            </a:r>
          </a:p>
          <a:p>
            <a:pPr lvl="1"/>
            <a:r>
              <a:rPr lang="en-US" dirty="0"/>
              <a:t>General execution graphs (DAGs)</a:t>
            </a:r>
          </a:p>
          <a:p>
            <a:pPr lvl="1"/>
            <a:r>
              <a:rPr lang="en-US" dirty="0"/>
              <a:t>Richer functions than just map and reduce</a:t>
            </a:r>
          </a:p>
          <a:p>
            <a:pPr lvl="8"/>
            <a:endParaRPr lang="en-US" sz="1400" dirty="0"/>
          </a:p>
          <a:p>
            <a:r>
              <a:rPr lang="en-US" dirty="0"/>
              <a:t>Compatible with Hadoop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B9C6A-19C0-2640-8B32-D2E4DC948E70}" type="datetime1">
              <a:rPr lang="en-US" smtClean="0"/>
              <a:t>9/20/2023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Jure Leskovec, Stanford CS246: Mining Massive Datasets, http://cs246.stanford.edu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853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Spark Architecture</a:t>
            </a:r>
            <a:endParaRPr lang="zh-TW" altLang="en-US" dirty="0"/>
          </a:p>
        </p:txBody>
      </p:sp>
      <p:pic>
        <p:nvPicPr>
          <p:cNvPr id="6" name="內容版面配置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0611" y="2321984"/>
            <a:ext cx="6402779" cy="3072474"/>
          </a:xfrm>
        </p:spPr>
      </p:pic>
    </p:spTree>
    <p:extLst>
      <p:ext uri="{BB962C8B-B14F-4D97-AF65-F5344CB8AC3E}">
        <p14:creationId xmlns:p14="http://schemas.microsoft.com/office/powerpoint/2010/main" val="3090654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Components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TW" dirty="0" smtClean="0"/>
              <a:t>Spark applications</a:t>
            </a:r>
          </a:p>
          <a:p>
            <a:pPr lvl="1"/>
            <a:r>
              <a:rPr lang="en-US" altLang="zh-TW" dirty="0" smtClean="0"/>
              <a:t>Independent sets of processes on a cluster, coordinated by the </a:t>
            </a:r>
            <a:r>
              <a:rPr lang="en-US" altLang="zh-TW" dirty="0" err="1" smtClean="0"/>
              <a:t>SparkContext</a:t>
            </a:r>
            <a:r>
              <a:rPr lang="en-US" altLang="zh-TW" dirty="0" smtClean="0"/>
              <a:t> object in main (Driver) program</a:t>
            </a:r>
          </a:p>
          <a:p>
            <a:r>
              <a:rPr lang="en-US" altLang="zh-TW" dirty="0" smtClean="0"/>
              <a:t>Cluster managers</a:t>
            </a:r>
          </a:p>
          <a:p>
            <a:pPr lvl="1"/>
            <a:r>
              <a:rPr lang="en-US" altLang="zh-TW" dirty="0" smtClean="0"/>
              <a:t>Allocate resources across applications</a:t>
            </a:r>
          </a:p>
          <a:p>
            <a:r>
              <a:rPr lang="en-US" altLang="zh-TW" dirty="0" smtClean="0"/>
              <a:t>Executors</a:t>
            </a:r>
          </a:p>
          <a:p>
            <a:pPr lvl="1"/>
            <a:r>
              <a:rPr lang="en-US" altLang="zh-TW" dirty="0" smtClean="0"/>
              <a:t>Processes that run computations and store data</a:t>
            </a:r>
          </a:p>
          <a:p>
            <a:pPr lvl="1"/>
            <a:r>
              <a:rPr lang="en-US" altLang="zh-TW" dirty="0" smtClean="0"/>
              <a:t>Spark sends your application code (JAR or python files) to executors, and </a:t>
            </a:r>
            <a:r>
              <a:rPr lang="en-US" altLang="zh-TW" dirty="0" err="1" smtClean="0"/>
              <a:t>SparkContext</a:t>
            </a:r>
            <a:r>
              <a:rPr lang="en-US" altLang="zh-TW" dirty="0" smtClean="0"/>
              <a:t> sends tasks to executors to run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05798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Note about the architecture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TW" dirty="0" smtClean="0"/>
              <a:t>Each application has its own executor processes</a:t>
            </a:r>
          </a:p>
          <a:p>
            <a:pPr lvl="1"/>
            <a:r>
              <a:rPr lang="en-US" altLang="zh-TW" dirty="0" smtClean="0"/>
              <a:t>Benefit: isolating applications from each other</a:t>
            </a:r>
          </a:p>
          <a:p>
            <a:pPr lvl="1"/>
            <a:r>
              <a:rPr lang="en-US" altLang="zh-TW" dirty="0" smtClean="0"/>
              <a:t>Cons: data cannot be shared across different applications without writing to external storage</a:t>
            </a:r>
          </a:p>
          <a:p>
            <a:r>
              <a:rPr lang="en-US" altLang="zh-TW" dirty="0"/>
              <a:t>Spark is agnostic to the underlying cluster </a:t>
            </a:r>
            <a:r>
              <a:rPr lang="en-US" altLang="zh-TW" dirty="0" smtClean="0"/>
              <a:t>manager</a:t>
            </a:r>
          </a:p>
          <a:p>
            <a:r>
              <a:rPr lang="en-US" altLang="zh-TW" dirty="0" smtClean="0"/>
              <a:t>Driver program must </a:t>
            </a:r>
            <a:r>
              <a:rPr lang="en-US" altLang="zh-TW" dirty="0"/>
              <a:t>listen for and accept incoming connections from its </a:t>
            </a:r>
            <a:r>
              <a:rPr lang="en-US" altLang="zh-TW" dirty="0" smtClean="0"/>
              <a:t>executors </a:t>
            </a:r>
            <a:r>
              <a:rPr lang="en-US" altLang="zh-TW" dirty="0"/>
              <a:t>throughout its </a:t>
            </a:r>
            <a:r>
              <a:rPr lang="en-US" altLang="zh-TW" dirty="0" smtClean="0"/>
              <a:t>lifetime</a:t>
            </a:r>
          </a:p>
          <a:p>
            <a:pPr lvl="1"/>
            <a:r>
              <a:rPr lang="en-US" altLang="zh-TW" dirty="0" smtClean="0"/>
              <a:t>Driver must be network addressable from the workers</a:t>
            </a:r>
          </a:p>
          <a:p>
            <a:r>
              <a:rPr lang="en-US" altLang="zh-TW" dirty="0" smtClean="0"/>
              <a:t>Driver program should be run close to the worker nodes, since it schedules tasks on the cluster</a:t>
            </a:r>
          </a:p>
          <a:p>
            <a:pPr lvl="1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7093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Cluster Manager Types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zh-TW" dirty="0" smtClean="0">
                <a:solidFill>
                  <a:srgbClr val="0000FF"/>
                </a:solidFill>
              </a:rPr>
              <a:t>Standalone</a:t>
            </a:r>
            <a:r>
              <a:rPr lang="en-US" altLang="zh-TW" dirty="0" smtClean="0"/>
              <a:t>: a simple cluster manager included in Spark</a:t>
            </a:r>
          </a:p>
          <a:p>
            <a:pPr lvl="1"/>
            <a:r>
              <a:rPr lang="en-US" altLang="zh-TW" dirty="0" smtClean="0"/>
              <a:t>Faster job startup, but</a:t>
            </a:r>
            <a:r>
              <a:rPr lang="en-US" altLang="zh-TW" dirty="0"/>
              <a:t> it doesn’t support communication with an HDFS secured with Kerberos authentication protocol</a:t>
            </a:r>
            <a:endParaRPr lang="en-US" altLang="zh-TW" dirty="0" smtClean="0"/>
          </a:p>
          <a:p>
            <a:r>
              <a:rPr lang="en-US" altLang="zh-TW" dirty="0" smtClean="0">
                <a:solidFill>
                  <a:srgbClr val="0000FF"/>
                </a:solidFill>
              </a:rPr>
              <a:t>Apache </a:t>
            </a:r>
            <a:r>
              <a:rPr lang="en-US" altLang="zh-TW" dirty="0" err="1" smtClean="0">
                <a:solidFill>
                  <a:srgbClr val="0000FF"/>
                </a:solidFill>
              </a:rPr>
              <a:t>Mesos</a:t>
            </a:r>
            <a:r>
              <a:rPr lang="en-US" altLang="zh-TW" dirty="0" smtClean="0"/>
              <a:t>: a general cluster manager that can also runs Hadoop MapReduce</a:t>
            </a:r>
          </a:p>
          <a:p>
            <a:pPr lvl="1"/>
            <a:r>
              <a:rPr lang="en-US" altLang="zh-TW" dirty="0" smtClean="0"/>
              <a:t>A</a:t>
            </a:r>
            <a:r>
              <a:rPr lang="en-US" altLang="zh-TW" dirty="0"/>
              <a:t> scalable and fault-tolerant “distributed systems kernel” written in C</a:t>
            </a:r>
            <a:r>
              <a:rPr lang="en-US" altLang="zh-TW" dirty="0" smtClean="0"/>
              <a:t>++, which also </a:t>
            </a:r>
            <a:r>
              <a:rPr lang="en-US" altLang="zh-TW" dirty="0"/>
              <a:t>supports C++ and Python </a:t>
            </a:r>
            <a:r>
              <a:rPr lang="en-US" altLang="zh-TW" dirty="0" smtClean="0"/>
              <a:t>applications</a:t>
            </a:r>
          </a:p>
          <a:p>
            <a:pPr lvl="1"/>
            <a:r>
              <a:rPr lang="en-US" altLang="zh-TW" dirty="0" smtClean="0"/>
              <a:t>It</a:t>
            </a:r>
            <a:r>
              <a:rPr lang="en-US" altLang="zh-TW" dirty="0"/>
              <a:t> is actually a “scheduler of scheduler frameworks” because of its two-level scheduling architecture</a:t>
            </a:r>
            <a:endParaRPr lang="en-US" altLang="zh-TW" dirty="0" smtClean="0"/>
          </a:p>
          <a:p>
            <a:r>
              <a:rPr lang="en-US" altLang="zh-TW" dirty="0" smtClean="0">
                <a:solidFill>
                  <a:srgbClr val="0000FF"/>
                </a:solidFill>
              </a:rPr>
              <a:t>Hadoop YARN</a:t>
            </a:r>
            <a:r>
              <a:rPr lang="en-US" altLang="zh-TW" dirty="0" smtClean="0"/>
              <a:t>: resource manager in Hadoop 2</a:t>
            </a:r>
          </a:p>
          <a:p>
            <a:pPr lvl="1"/>
            <a:r>
              <a:rPr lang="en-US" altLang="zh-TW" dirty="0"/>
              <a:t>YARN lets you run different types of Java applications, not just </a:t>
            </a:r>
            <a:r>
              <a:rPr lang="en-US" altLang="zh-TW" dirty="0" smtClean="0"/>
              <a:t>Spark</a:t>
            </a:r>
          </a:p>
          <a:p>
            <a:pPr lvl="1"/>
            <a:r>
              <a:rPr lang="en-US" altLang="zh-TW" dirty="0" smtClean="0"/>
              <a:t>It also </a:t>
            </a:r>
            <a:r>
              <a:rPr lang="en-US" altLang="zh-TW" dirty="0"/>
              <a:t>provides methods for isolating and prioritizing applications among users and </a:t>
            </a:r>
            <a:r>
              <a:rPr lang="en-US" altLang="zh-TW" dirty="0" smtClean="0"/>
              <a:t>organizations</a:t>
            </a:r>
          </a:p>
          <a:p>
            <a:pPr lvl="1"/>
            <a:r>
              <a:rPr lang="en-US" altLang="zh-TW" dirty="0" smtClean="0"/>
              <a:t>The </a:t>
            </a:r>
            <a:r>
              <a:rPr lang="en-US" altLang="zh-TW" dirty="0"/>
              <a:t>only cluster type that supports Kerberos-secured </a:t>
            </a:r>
            <a:r>
              <a:rPr lang="en-US" altLang="zh-TW" dirty="0" smtClean="0"/>
              <a:t>HDFS</a:t>
            </a:r>
          </a:p>
          <a:p>
            <a:pPr lvl="1"/>
            <a:r>
              <a:rPr lang="en-US" altLang="zh-TW" dirty="0" smtClean="0"/>
              <a:t>You </a:t>
            </a:r>
            <a:r>
              <a:rPr lang="en-US" altLang="zh-TW" dirty="0"/>
              <a:t>don’t have to install Spark on all nodes in the cluster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47431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Spark Standalone Cluster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Two deploy modes for Spark Standalone cluster</a:t>
            </a:r>
          </a:p>
          <a:p>
            <a:pPr lvl="1"/>
            <a:r>
              <a:rPr lang="en-US" altLang="zh-TW" dirty="0" smtClean="0">
                <a:solidFill>
                  <a:srgbClr val="0000FF"/>
                </a:solidFill>
              </a:rPr>
              <a:t>Client</a:t>
            </a:r>
            <a:r>
              <a:rPr lang="en-US" altLang="zh-TW" dirty="0" smtClean="0"/>
              <a:t> mode: driver is launched in the same process as the client that submits the application</a:t>
            </a:r>
          </a:p>
          <a:p>
            <a:pPr lvl="1"/>
            <a:r>
              <a:rPr lang="en-US" altLang="zh-TW" dirty="0" smtClean="0">
                <a:solidFill>
                  <a:srgbClr val="0000FF"/>
                </a:solidFill>
              </a:rPr>
              <a:t>Cluster</a:t>
            </a:r>
            <a:r>
              <a:rPr lang="en-US" altLang="zh-TW" dirty="0" smtClean="0"/>
              <a:t> mode: driver is launched from one of the Worker processes in the cluster, and the client exits as soon as it fulfills its submission of application</a:t>
            </a:r>
          </a:p>
          <a:p>
            <a:pPr lvl="1"/>
            <a:endParaRPr lang="en-US" altLang="zh-TW" dirty="0" smtClean="0"/>
          </a:p>
          <a:p>
            <a:pPr lvl="1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61710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Client mode vs. Cluster mode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AB28D-17BF-3E4D-8186-12B40FA58415}" type="datetime1">
              <a:rPr lang="en-US" smtClean="0"/>
              <a:t>9/20/2023</a:t>
            </a:fld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Jure Leskovec, Stanford CS246: Mining Massive Datasets, http://cs246.stanford.edu</a:t>
            </a:r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56</a:t>
            </a:fld>
            <a:endParaRPr 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6401" y="2090850"/>
            <a:ext cx="4318000" cy="3268908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6" y="1821588"/>
            <a:ext cx="3420536" cy="3807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467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Spark on YARN cluster mode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1" y="1455413"/>
            <a:ext cx="6400800" cy="4805616"/>
          </a:xfrm>
        </p:spPr>
      </p:pic>
    </p:spTree>
    <p:extLst>
      <p:ext uri="{BB962C8B-B14F-4D97-AF65-F5344CB8AC3E}">
        <p14:creationId xmlns:p14="http://schemas.microsoft.com/office/powerpoint/2010/main" val="1695875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Spark on YARN client mode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2" y="1398204"/>
            <a:ext cx="6553198" cy="4920034"/>
          </a:xfrm>
        </p:spPr>
      </p:pic>
    </p:spTree>
    <p:extLst>
      <p:ext uri="{BB962C8B-B14F-4D97-AF65-F5344CB8AC3E}">
        <p14:creationId xmlns:p14="http://schemas.microsoft.com/office/powerpoint/2010/main" val="4169312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Spark: RDD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686800" cy="5562600"/>
          </a:xfrm>
        </p:spPr>
        <p:txBody>
          <a:bodyPr>
            <a:normAutofit fontScale="92500" lnSpcReduction="10000"/>
          </a:bodyPr>
          <a:lstStyle/>
          <a:p>
            <a:pPr marL="118872" indent="0">
              <a:buNone/>
            </a:pPr>
            <a:r>
              <a:rPr lang="en-US" b="1" dirty="0"/>
              <a:t>Key concept </a:t>
            </a:r>
            <a:r>
              <a:rPr lang="en-US" b="1" i="1" dirty="0">
                <a:solidFill>
                  <a:srgbClr val="FF0000"/>
                </a:solidFill>
              </a:rPr>
              <a:t>Resilient Distributed Dataset </a:t>
            </a:r>
            <a:r>
              <a:rPr lang="en-US" b="1" dirty="0"/>
              <a:t>(RDD)</a:t>
            </a:r>
          </a:p>
          <a:p>
            <a:pPr lvl="1"/>
            <a:r>
              <a:rPr lang="en-US" dirty="0"/>
              <a:t>Partitioned collection of records</a:t>
            </a:r>
          </a:p>
          <a:p>
            <a:pPr lvl="2"/>
            <a:r>
              <a:rPr lang="en-US" dirty="0"/>
              <a:t>Generalizes (key-value) pairs</a:t>
            </a:r>
          </a:p>
          <a:p>
            <a:r>
              <a:rPr lang="en-US" dirty="0"/>
              <a:t>Spread across the cluster, Read-only</a:t>
            </a:r>
          </a:p>
          <a:p>
            <a:r>
              <a:rPr lang="en-US" dirty="0"/>
              <a:t>Caching dataset in memory</a:t>
            </a:r>
          </a:p>
          <a:p>
            <a:pPr lvl="1"/>
            <a:r>
              <a:rPr lang="en-US" dirty="0"/>
              <a:t>Different storage levels available</a:t>
            </a:r>
          </a:p>
          <a:p>
            <a:pPr lvl="1"/>
            <a:r>
              <a:rPr lang="en-US" dirty="0"/>
              <a:t>Fallback to disk possible</a:t>
            </a:r>
          </a:p>
          <a:p>
            <a:pPr lvl="8"/>
            <a:endParaRPr lang="en-US" dirty="0"/>
          </a:p>
          <a:p>
            <a:r>
              <a:rPr lang="en-US" dirty="0"/>
              <a:t>RDDs can be created from Hadoop, or by transforming other RDDs (you can stack RDDs)</a:t>
            </a:r>
          </a:p>
          <a:p>
            <a:pPr lvl="8"/>
            <a:endParaRPr lang="en-US" dirty="0"/>
          </a:p>
          <a:p>
            <a:r>
              <a:rPr lang="en-US" dirty="0"/>
              <a:t>RDDs are best suited for applications that apply the same operation to all elements of a dataset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59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5E512-A4B8-3A42-9B54-958039394058}" type="datetime1">
              <a:rPr lang="en-US" smtClean="0"/>
              <a:t>9/20/2023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Jure Leskovec, Stanford CS246: Mining Massive Datasets, http://cs246.stanford.edu</a:t>
            </a:r>
          </a:p>
        </p:txBody>
      </p:sp>
    </p:spTree>
    <p:extLst>
      <p:ext uri="{BB962C8B-B14F-4D97-AF65-F5344CB8AC3E}">
        <p14:creationId xmlns:p14="http://schemas.microsoft.com/office/powerpoint/2010/main" val="1846289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dirty="0" smtClean="0"/>
              <a:t>Parallelization Challenges</a:t>
            </a:r>
          </a:p>
        </p:txBody>
      </p:sp>
      <p:sp>
        <p:nvSpPr>
          <p:cNvPr id="41987" name="Rectangle 9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GB" dirty="0" smtClean="0"/>
              <a:t>How do we assign work units to workers?</a:t>
            </a:r>
          </a:p>
          <a:p>
            <a:pPr eaLnBrk="1" hangingPunct="1"/>
            <a:r>
              <a:rPr lang="en-GB" dirty="0" smtClean="0"/>
              <a:t>What if we have more work units than workers?</a:t>
            </a:r>
          </a:p>
          <a:p>
            <a:pPr eaLnBrk="1" hangingPunct="1"/>
            <a:r>
              <a:rPr lang="en-GB" dirty="0" smtClean="0"/>
              <a:t>What if workers need to share partial results?</a:t>
            </a:r>
          </a:p>
          <a:p>
            <a:pPr eaLnBrk="1" hangingPunct="1"/>
            <a:r>
              <a:rPr lang="en-GB" dirty="0" smtClean="0"/>
              <a:t>How do we aggregate partial results?</a:t>
            </a:r>
          </a:p>
          <a:p>
            <a:pPr eaLnBrk="1" hangingPunct="1"/>
            <a:r>
              <a:rPr lang="en-GB" dirty="0" smtClean="0"/>
              <a:t>How do we know all the workers have finished?</a:t>
            </a:r>
          </a:p>
          <a:p>
            <a:pPr eaLnBrk="1" hangingPunct="1"/>
            <a:r>
              <a:rPr lang="en-GB" dirty="0" smtClean="0"/>
              <a:t>What if workers die?</a:t>
            </a:r>
          </a:p>
        </p:txBody>
      </p:sp>
      <p:sp>
        <p:nvSpPr>
          <p:cNvPr id="20484" name="Text Box 10"/>
          <p:cNvSpPr txBox="1">
            <a:spLocks noChangeArrowheads="1"/>
          </p:cNvSpPr>
          <p:nvPr/>
        </p:nvSpPr>
        <p:spPr bwMode="auto">
          <a:xfrm>
            <a:off x="1924770" y="5862935"/>
            <a:ext cx="643708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0" dirty="0" smtClea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What’s </a:t>
            </a:r>
            <a:r>
              <a:rPr lang="en-US" sz="2400" b="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common theme of all </a:t>
            </a:r>
            <a:r>
              <a:rPr lang="en-US" sz="2400" b="0" dirty="0" smtClea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these </a:t>
            </a:r>
            <a:r>
              <a:rPr lang="en-US" sz="2400" b="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problems?</a:t>
            </a:r>
          </a:p>
        </p:txBody>
      </p:sp>
    </p:spTree>
    <p:extLst>
      <p:ext uri="{BB962C8B-B14F-4D97-AF65-F5344CB8AC3E}">
        <p14:creationId xmlns:p14="http://schemas.microsoft.com/office/powerpoint/2010/main" val="3476069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0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84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 RDD Operations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FF0066"/>
                </a:solidFill>
              </a:rPr>
              <a:t>Transformations</a:t>
            </a:r>
            <a:r>
              <a:rPr lang="en-US" dirty="0">
                <a:solidFill>
                  <a:srgbClr val="FF0066"/>
                </a:solidFill>
              </a:rPr>
              <a:t> </a:t>
            </a:r>
            <a:r>
              <a:rPr lang="en-US" dirty="0"/>
              <a:t>build RDDs through deterministic operations on other RDDs:</a:t>
            </a:r>
          </a:p>
          <a:p>
            <a:pPr lvl="1"/>
            <a:r>
              <a:rPr lang="en-US" dirty="0"/>
              <a:t>Transformations include </a:t>
            </a:r>
            <a:r>
              <a:rPr lang="en-US" i="1" dirty="0">
                <a:solidFill>
                  <a:srgbClr val="0000FF"/>
                </a:solidFill>
              </a:rPr>
              <a:t>map</a:t>
            </a:r>
            <a:r>
              <a:rPr lang="en-US" dirty="0"/>
              <a:t>, </a:t>
            </a:r>
            <a:r>
              <a:rPr lang="en-US" i="1" dirty="0"/>
              <a:t>filter</a:t>
            </a:r>
            <a:r>
              <a:rPr lang="en-US" dirty="0"/>
              <a:t>, </a:t>
            </a:r>
            <a:r>
              <a:rPr lang="en-US" i="1" dirty="0"/>
              <a:t>join, union, intersection, distinct</a:t>
            </a:r>
          </a:p>
          <a:p>
            <a:pPr lvl="1"/>
            <a:r>
              <a:rPr lang="en-US" b="1" dirty="0"/>
              <a:t>Lazy evaluation:</a:t>
            </a:r>
            <a:r>
              <a:rPr lang="en-US" dirty="0"/>
              <a:t> Nothing computed until an action requires it</a:t>
            </a:r>
          </a:p>
          <a:p>
            <a:pPr lvl="8"/>
            <a:endParaRPr lang="en-US" dirty="0"/>
          </a:p>
          <a:p>
            <a:r>
              <a:rPr lang="en-US" b="1" dirty="0">
                <a:solidFill>
                  <a:srgbClr val="FF0066"/>
                </a:solidFill>
              </a:rPr>
              <a:t>Actions</a:t>
            </a:r>
            <a:r>
              <a:rPr lang="en-US" dirty="0">
                <a:solidFill>
                  <a:srgbClr val="FF0066"/>
                </a:solidFill>
              </a:rPr>
              <a:t> </a:t>
            </a:r>
            <a:r>
              <a:rPr lang="en-US" dirty="0"/>
              <a:t>to return value or export data</a:t>
            </a:r>
          </a:p>
          <a:p>
            <a:pPr lvl="1"/>
            <a:r>
              <a:rPr lang="en-US" dirty="0"/>
              <a:t>Actions include </a:t>
            </a:r>
            <a:r>
              <a:rPr lang="en-US" i="1" dirty="0"/>
              <a:t>count</a:t>
            </a:r>
            <a:r>
              <a:rPr lang="en-US" dirty="0"/>
              <a:t>, </a:t>
            </a:r>
            <a:r>
              <a:rPr lang="en-US" i="1" dirty="0"/>
              <a:t>collect</a:t>
            </a:r>
            <a:r>
              <a:rPr lang="en-US" dirty="0"/>
              <a:t>, </a:t>
            </a:r>
            <a:r>
              <a:rPr lang="en-US" i="1" dirty="0">
                <a:solidFill>
                  <a:srgbClr val="0000FF"/>
                </a:solidFill>
              </a:rPr>
              <a:t>reduce</a:t>
            </a:r>
            <a:r>
              <a:rPr lang="en-US" i="1" dirty="0"/>
              <a:t>, save</a:t>
            </a:r>
          </a:p>
          <a:p>
            <a:pPr lvl="1"/>
            <a:r>
              <a:rPr lang="en-US" dirty="0"/>
              <a:t>Actions can be applied to RDDs; actions force calculations and return values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2C31B-822E-8C42-9EFD-DFFC56F5A100}" type="datetime1">
              <a:rPr lang="en-US" smtClean="0"/>
              <a:t>9/20/2023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Jure Leskovec, Stanford CS246: Mining Massive Datasets, http://cs246.stanford.edu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255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074297" y="1228117"/>
            <a:ext cx="8374503" cy="3490679"/>
            <a:chOff x="4800600" y="1771650"/>
            <a:chExt cx="6565355" cy="2836835"/>
          </a:xfrm>
        </p:grpSpPr>
        <p:sp>
          <p:nvSpPr>
            <p:cNvPr id="171" name="Rounded Rectangle 170"/>
            <p:cNvSpPr/>
            <p:nvPr/>
          </p:nvSpPr>
          <p:spPr>
            <a:xfrm>
              <a:off x="4800600" y="1771650"/>
              <a:ext cx="4114800" cy="2836835"/>
            </a:xfrm>
            <a:prstGeom prst="roundRect">
              <a:avLst>
                <a:gd name="adj" fmla="val 11363"/>
              </a:avLst>
            </a:prstGeom>
            <a:noFill/>
            <a:ln w="25400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dash"/>
            </a:ln>
            <a:effectLst/>
          </p:spPr>
          <p:txBody>
            <a:bodyPr lIns="81641" tIns="40821" rIns="81641" bIns="40821" rtlCol="0" anchor="ctr"/>
            <a:lstStyle/>
            <a:p>
              <a:pPr algn="ctr" defTabSz="816411">
                <a:defRPr/>
              </a:pPr>
              <a:endParaRPr lang="en-US" sz="1425" kern="0" dirty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  <p:sp>
          <p:nvSpPr>
            <p:cNvPr id="172" name="Rounded Rectangle 171"/>
            <p:cNvSpPr/>
            <p:nvPr/>
          </p:nvSpPr>
          <p:spPr>
            <a:xfrm>
              <a:off x="4920436" y="1877762"/>
              <a:ext cx="1330397" cy="990905"/>
            </a:xfrm>
            <a:prstGeom prst="roundRect">
              <a:avLst/>
            </a:prstGeom>
            <a:noFill/>
            <a:ln w="25400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dash"/>
            </a:ln>
            <a:effectLst/>
          </p:spPr>
          <p:txBody>
            <a:bodyPr lIns="81641" tIns="40821" rIns="81641" bIns="40821" rtlCol="0" anchor="ctr"/>
            <a:lstStyle/>
            <a:p>
              <a:pPr algn="ctr" defTabSz="816411">
                <a:defRPr/>
              </a:pPr>
              <a:endParaRPr lang="en-US" sz="1425" kern="0" dirty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  <p:sp>
          <p:nvSpPr>
            <p:cNvPr id="173" name="Rounded Rectangle 172"/>
            <p:cNvSpPr/>
            <p:nvPr/>
          </p:nvSpPr>
          <p:spPr>
            <a:xfrm>
              <a:off x="4920436" y="2996811"/>
              <a:ext cx="2837903" cy="1504713"/>
            </a:xfrm>
            <a:prstGeom prst="roundRect">
              <a:avLst/>
            </a:prstGeom>
            <a:noFill/>
            <a:ln w="25400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dash"/>
            </a:ln>
            <a:effectLst/>
          </p:spPr>
          <p:txBody>
            <a:bodyPr lIns="81641" tIns="40821" rIns="81641" bIns="40821" rtlCol="0" anchor="ctr"/>
            <a:lstStyle/>
            <a:p>
              <a:pPr algn="ctr" defTabSz="816411">
                <a:defRPr/>
              </a:pPr>
              <a:endParaRPr lang="en-US" sz="1425" kern="0" dirty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  <p:sp>
          <p:nvSpPr>
            <p:cNvPr id="180" name="Rounded Rectangle 179"/>
            <p:cNvSpPr/>
            <p:nvPr/>
          </p:nvSpPr>
          <p:spPr>
            <a:xfrm>
              <a:off x="7076249" y="3154700"/>
              <a:ext cx="430535" cy="1096909"/>
            </a:xfrm>
            <a:prstGeom prst="roundRect">
              <a:avLst/>
            </a:prstGeom>
            <a:ln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lIns="81641" tIns="40821" rIns="81641" bIns="40821" rtlCol="0" anchor="ctr"/>
            <a:lstStyle/>
            <a:p>
              <a:pPr algn="ctr" defTabSz="816411">
                <a:defRPr/>
              </a:pPr>
              <a:endParaRPr lang="en-US" sz="1425" kern="0" dirty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  <p:sp>
          <p:nvSpPr>
            <p:cNvPr id="181" name="Rounded Rectangle 180"/>
            <p:cNvSpPr/>
            <p:nvPr/>
          </p:nvSpPr>
          <p:spPr>
            <a:xfrm>
              <a:off x="7144361" y="3218101"/>
              <a:ext cx="295992" cy="189969"/>
            </a:xfrm>
            <a:prstGeom prst="roundRect">
              <a:avLst/>
            </a:prstGeom>
            <a:ln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1641" tIns="40821" rIns="81641" bIns="40821" rtlCol="0" anchor="ctr"/>
            <a:lstStyle/>
            <a:p>
              <a:pPr algn="ctr" defTabSz="816411">
                <a:defRPr/>
              </a:pPr>
              <a:endParaRPr lang="en-US" sz="1425" kern="0" dirty="0">
                <a:solidFill>
                  <a:sysClr val="window" lastClr="FFFFFF"/>
                </a:solidFill>
                <a:latin typeface="Arial"/>
                <a:cs typeface="Arial"/>
              </a:endParaRPr>
            </a:p>
          </p:txBody>
        </p:sp>
        <p:sp>
          <p:nvSpPr>
            <p:cNvPr id="182" name="Rounded Rectangle 181"/>
            <p:cNvSpPr/>
            <p:nvPr/>
          </p:nvSpPr>
          <p:spPr>
            <a:xfrm>
              <a:off x="7144361" y="3478963"/>
              <a:ext cx="295992" cy="189969"/>
            </a:xfrm>
            <a:prstGeom prst="roundRect">
              <a:avLst/>
            </a:prstGeom>
            <a:ln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1641" tIns="40821" rIns="81641" bIns="40821" rtlCol="0" anchor="ctr"/>
            <a:lstStyle/>
            <a:p>
              <a:pPr algn="ctr" defTabSz="816411">
                <a:defRPr/>
              </a:pPr>
              <a:endParaRPr lang="en-US" sz="1425" kern="0" dirty="0">
                <a:solidFill>
                  <a:sysClr val="window" lastClr="FFFFFF"/>
                </a:solidFill>
                <a:latin typeface="Arial"/>
                <a:cs typeface="Arial"/>
              </a:endParaRPr>
            </a:p>
          </p:txBody>
        </p:sp>
        <p:sp>
          <p:nvSpPr>
            <p:cNvPr id="183" name="Rounded Rectangle 182"/>
            <p:cNvSpPr/>
            <p:nvPr/>
          </p:nvSpPr>
          <p:spPr>
            <a:xfrm>
              <a:off x="7144361" y="3731884"/>
              <a:ext cx="295992" cy="189969"/>
            </a:xfrm>
            <a:prstGeom prst="roundRect">
              <a:avLst/>
            </a:prstGeom>
            <a:ln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1641" tIns="40821" rIns="81641" bIns="40821" rtlCol="0" anchor="ctr"/>
            <a:lstStyle/>
            <a:p>
              <a:pPr algn="ctr" defTabSz="816411">
                <a:defRPr/>
              </a:pPr>
              <a:endParaRPr lang="en-US" sz="1425" kern="0" dirty="0">
                <a:solidFill>
                  <a:sysClr val="window" lastClr="FFFFFF"/>
                </a:solidFill>
                <a:latin typeface="Arial"/>
                <a:cs typeface="Arial"/>
              </a:endParaRPr>
            </a:p>
          </p:txBody>
        </p:sp>
        <p:sp>
          <p:nvSpPr>
            <p:cNvPr id="184" name="Rounded Rectangle 183"/>
            <p:cNvSpPr/>
            <p:nvPr/>
          </p:nvSpPr>
          <p:spPr>
            <a:xfrm>
              <a:off x="7144361" y="3992746"/>
              <a:ext cx="295992" cy="189969"/>
            </a:xfrm>
            <a:prstGeom prst="roundRect">
              <a:avLst/>
            </a:prstGeom>
            <a:ln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1641" tIns="40821" rIns="81641" bIns="40821" rtlCol="0" anchor="ctr"/>
            <a:lstStyle/>
            <a:p>
              <a:pPr algn="ctr" defTabSz="816411">
                <a:defRPr/>
              </a:pPr>
              <a:endParaRPr lang="en-US" sz="1425" kern="0" dirty="0">
                <a:solidFill>
                  <a:sysClr val="window" lastClr="FFFFFF"/>
                </a:solidFill>
                <a:latin typeface="Arial"/>
                <a:cs typeface="Arial"/>
              </a:endParaRPr>
            </a:p>
          </p:txBody>
        </p:sp>
        <p:sp>
          <p:nvSpPr>
            <p:cNvPr id="185" name="Rounded Rectangle 184"/>
            <p:cNvSpPr/>
            <p:nvPr/>
          </p:nvSpPr>
          <p:spPr>
            <a:xfrm>
              <a:off x="5688622" y="1953913"/>
              <a:ext cx="430535" cy="825026"/>
            </a:xfrm>
            <a:prstGeom prst="roundRect">
              <a:avLst/>
            </a:prstGeom>
            <a:ln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lIns="81641" tIns="40821" rIns="81641" bIns="40821" rtlCol="0" anchor="ctr"/>
            <a:lstStyle/>
            <a:p>
              <a:pPr algn="ctr" defTabSz="816411">
                <a:defRPr/>
              </a:pPr>
              <a:endParaRPr lang="en-US" sz="1425" kern="0" dirty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  <p:sp>
          <p:nvSpPr>
            <p:cNvPr id="186" name="Rounded Rectangle 185"/>
            <p:cNvSpPr/>
            <p:nvPr/>
          </p:nvSpPr>
          <p:spPr>
            <a:xfrm>
              <a:off x="5756734" y="2011958"/>
              <a:ext cx="295992" cy="189969"/>
            </a:xfrm>
            <a:prstGeom prst="roundRect">
              <a:avLst/>
            </a:prstGeom>
            <a:ln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1641" tIns="40821" rIns="81641" bIns="40821" rtlCol="0" anchor="ctr"/>
            <a:lstStyle/>
            <a:p>
              <a:pPr algn="ctr" defTabSz="816411">
                <a:defRPr/>
              </a:pPr>
              <a:endParaRPr lang="en-US" sz="1425" kern="0" dirty="0">
                <a:solidFill>
                  <a:sysClr val="window" lastClr="FFFFFF"/>
                </a:solidFill>
                <a:latin typeface="Arial"/>
                <a:cs typeface="Arial"/>
              </a:endParaRPr>
            </a:p>
          </p:txBody>
        </p:sp>
        <p:sp>
          <p:nvSpPr>
            <p:cNvPr id="187" name="Rounded Rectangle 186"/>
            <p:cNvSpPr/>
            <p:nvPr/>
          </p:nvSpPr>
          <p:spPr>
            <a:xfrm>
              <a:off x="5756734" y="2272819"/>
              <a:ext cx="295992" cy="189969"/>
            </a:xfrm>
            <a:prstGeom prst="roundRect">
              <a:avLst/>
            </a:prstGeom>
            <a:ln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1641" tIns="40821" rIns="81641" bIns="40821" rtlCol="0" anchor="ctr"/>
            <a:lstStyle/>
            <a:p>
              <a:pPr algn="ctr" defTabSz="816411">
                <a:defRPr/>
              </a:pPr>
              <a:endParaRPr lang="en-US" sz="1425" kern="0" dirty="0">
                <a:solidFill>
                  <a:sysClr val="window" lastClr="FFFFFF"/>
                </a:solidFill>
                <a:latin typeface="Arial"/>
                <a:cs typeface="Arial"/>
              </a:endParaRPr>
            </a:p>
          </p:txBody>
        </p:sp>
        <p:sp>
          <p:nvSpPr>
            <p:cNvPr id="188" name="Rounded Rectangle 187"/>
            <p:cNvSpPr/>
            <p:nvPr/>
          </p:nvSpPr>
          <p:spPr>
            <a:xfrm>
              <a:off x="5756734" y="2520833"/>
              <a:ext cx="295992" cy="189969"/>
            </a:xfrm>
            <a:prstGeom prst="roundRect">
              <a:avLst/>
            </a:prstGeom>
            <a:ln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1641" tIns="40821" rIns="81641" bIns="40821" rtlCol="0" anchor="ctr"/>
            <a:lstStyle/>
            <a:p>
              <a:pPr algn="ctr" defTabSz="816411">
                <a:defRPr/>
              </a:pPr>
              <a:endParaRPr lang="en-US" sz="1425" kern="0" dirty="0">
                <a:solidFill>
                  <a:sysClr val="window" lastClr="FFFFFF"/>
                </a:solidFill>
                <a:latin typeface="Arial"/>
                <a:cs typeface="Arial"/>
              </a:endParaRPr>
            </a:p>
          </p:txBody>
        </p:sp>
        <p:sp>
          <p:nvSpPr>
            <p:cNvPr id="189" name="Rounded Rectangle 188"/>
            <p:cNvSpPr/>
            <p:nvPr/>
          </p:nvSpPr>
          <p:spPr>
            <a:xfrm>
              <a:off x="7076249" y="1958278"/>
              <a:ext cx="430535" cy="825026"/>
            </a:xfrm>
            <a:prstGeom prst="roundRect">
              <a:avLst/>
            </a:prstGeom>
            <a:ln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lIns="81641" tIns="40821" rIns="81641" bIns="40821" rtlCol="0" anchor="ctr"/>
            <a:lstStyle/>
            <a:p>
              <a:pPr algn="ctr" defTabSz="816411">
                <a:defRPr/>
              </a:pPr>
              <a:endParaRPr lang="en-US" sz="1425" kern="0" dirty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  <p:sp>
          <p:nvSpPr>
            <p:cNvPr id="190" name="Rounded Rectangle 189"/>
            <p:cNvSpPr/>
            <p:nvPr/>
          </p:nvSpPr>
          <p:spPr>
            <a:xfrm>
              <a:off x="7144361" y="2016323"/>
              <a:ext cx="295992" cy="189969"/>
            </a:xfrm>
            <a:prstGeom prst="roundRect">
              <a:avLst/>
            </a:prstGeom>
            <a:gradFill rotWithShape="1">
              <a:gsLst>
                <a:gs pos="0">
                  <a:sysClr val="windowText" lastClr="000000">
                    <a:tint val="100000"/>
                    <a:shade val="100000"/>
                    <a:satMod val="130000"/>
                  </a:sysClr>
                </a:gs>
                <a:gs pos="100000">
                  <a:sysClr val="windowText" lastClr="000000">
                    <a:tint val="50000"/>
                    <a:shade val="100000"/>
                    <a:satMod val="350000"/>
                  </a:sysClr>
                </a:gs>
              </a:gsLst>
              <a:lin ang="16200000" scaled="0"/>
            </a:gradFill>
            <a:ln w="9525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</a:ln>
            <a:effectLst/>
          </p:spPr>
          <p:txBody>
            <a:bodyPr lIns="81641" tIns="40821" rIns="81641" bIns="40821" rtlCol="0" anchor="ctr"/>
            <a:lstStyle/>
            <a:p>
              <a:pPr algn="ctr" defTabSz="816411">
                <a:defRPr/>
              </a:pPr>
              <a:endParaRPr lang="en-US" sz="1425" kern="0" dirty="0">
                <a:solidFill>
                  <a:sysClr val="window" lastClr="FFFFFF"/>
                </a:solidFill>
                <a:latin typeface="Arial"/>
                <a:cs typeface="Arial"/>
              </a:endParaRPr>
            </a:p>
          </p:txBody>
        </p:sp>
        <p:sp>
          <p:nvSpPr>
            <p:cNvPr id="191" name="Rounded Rectangle 190"/>
            <p:cNvSpPr/>
            <p:nvPr/>
          </p:nvSpPr>
          <p:spPr>
            <a:xfrm>
              <a:off x="7144361" y="2277185"/>
              <a:ext cx="295992" cy="189969"/>
            </a:xfrm>
            <a:prstGeom prst="roundRect">
              <a:avLst/>
            </a:prstGeom>
            <a:gradFill rotWithShape="1">
              <a:gsLst>
                <a:gs pos="0">
                  <a:sysClr val="windowText" lastClr="000000">
                    <a:tint val="100000"/>
                    <a:shade val="100000"/>
                    <a:satMod val="130000"/>
                  </a:sysClr>
                </a:gs>
                <a:gs pos="100000">
                  <a:sysClr val="windowText" lastClr="000000">
                    <a:tint val="50000"/>
                    <a:shade val="100000"/>
                    <a:satMod val="350000"/>
                  </a:sysClr>
                </a:gs>
              </a:gsLst>
              <a:lin ang="16200000" scaled="0"/>
            </a:gradFill>
            <a:ln w="9525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</a:ln>
            <a:effectLst/>
          </p:spPr>
          <p:txBody>
            <a:bodyPr lIns="81641" tIns="40821" rIns="81641" bIns="40821" rtlCol="0" anchor="ctr"/>
            <a:lstStyle/>
            <a:p>
              <a:pPr algn="ctr" defTabSz="816411">
                <a:defRPr/>
              </a:pPr>
              <a:endParaRPr lang="en-US" sz="1425" kern="0" dirty="0">
                <a:solidFill>
                  <a:sysClr val="window" lastClr="FFFFFF"/>
                </a:solidFill>
                <a:latin typeface="Arial"/>
                <a:cs typeface="Arial"/>
              </a:endParaRPr>
            </a:p>
          </p:txBody>
        </p:sp>
        <p:sp>
          <p:nvSpPr>
            <p:cNvPr id="192" name="Rounded Rectangle 191"/>
            <p:cNvSpPr/>
            <p:nvPr/>
          </p:nvSpPr>
          <p:spPr>
            <a:xfrm>
              <a:off x="7144361" y="2525199"/>
              <a:ext cx="295992" cy="189969"/>
            </a:xfrm>
            <a:prstGeom prst="roundRect">
              <a:avLst/>
            </a:prstGeom>
            <a:gradFill rotWithShape="1">
              <a:gsLst>
                <a:gs pos="0">
                  <a:sysClr val="windowText" lastClr="000000">
                    <a:tint val="100000"/>
                    <a:shade val="100000"/>
                    <a:satMod val="130000"/>
                  </a:sysClr>
                </a:gs>
                <a:gs pos="100000">
                  <a:sysClr val="windowText" lastClr="000000">
                    <a:tint val="50000"/>
                    <a:shade val="100000"/>
                    <a:satMod val="350000"/>
                  </a:sysClr>
                </a:gs>
              </a:gsLst>
              <a:lin ang="16200000" scaled="0"/>
            </a:gradFill>
            <a:ln w="9525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</a:ln>
            <a:effectLst/>
          </p:spPr>
          <p:txBody>
            <a:bodyPr lIns="81641" tIns="40821" rIns="81641" bIns="40821" rtlCol="0" anchor="ctr"/>
            <a:lstStyle/>
            <a:p>
              <a:pPr algn="ctr" defTabSz="816411">
                <a:defRPr/>
              </a:pPr>
              <a:endParaRPr lang="en-US" sz="1425" kern="0" dirty="0">
                <a:solidFill>
                  <a:sysClr val="window" lastClr="FFFFFF"/>
                </a:solidFill>
                <a:latin typeface="Arial"/>
                <a:cs typeface="Arial"/>
              </a:endParaRPr>
            </a:p>
          </p:txBody>
        </p:sp>
        <p:sp>
          <p:nvSpPr>
            <p:cNvPr id="193" name="Rounded Rectangle 192"/>
            <p:cNvSpPr/>
            <p:nvPr/>
          </p:nvSpPr>
          <p:spPr>
            <a:xfrm>
              <a:off x="8362982" y="2637171"/>
              <a:ext cx="430535" cy="825026"/>
            </a:xfrm>
            <a:prstGeom prst="roundRect">
              <a:avLst/>
            </a:prstGeom>
            <a:ln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lIns="81641" tIns="40821" rIns="81641" bIns="40821" rtlCol="0" anchor="ctr"/>
            <a:lstStyle/>
            <a:p>
              <a:pPr algn="ctr" defTabSz="816411">
                <a:defRPr/>
              </a:pPr>
              <a:endParaRPr lang="en-US" sz="1425" kern="0" dirty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  <p:sp>
          <p:nvSpPr>
            <p:cNvPr id="194" name="Rounded Rectangle 193"/>
            <p:cNvSpPr/>
            <p:nvPr/>
          </p:nvSpPr>
          <p:spPr>
            <a:xfrm>
              <a:off x="8431095" y="2695217"/>
              <a:ext cx="295992" cy="189969"/>
            </a:xfrm>
            <a:prstGeom prst="roundRect">
              <a:avLst/>
            </a:prstGeom>
            <a:ln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1641" tIns="40821" rIns="81641" bIns="40821" rtlCol="0" anchor="ctr"/>
            <a:lstStyle/>
            <a:p>
              <a:pPr algn="ctr" defTabSz="816411">
                <a:defRPr/>
              </a:pPr>
              <a:endParaRPr lang="en-US" sz="1425" kern="0" dirty="0">
                <a:solidFill>
                  <a:sysClr val="window" lastClr="FFFFFF"/>
                </a:solidFill>
                <a:latin typeface="Arial"/>
                <a:cs typeface="Arial"/>
              </a:endParaRPr>
            </a:p>
          </p:txBody>
        </p:sp>
        <p:sp>
          <p:nvSpPr>
            <p:cNvPr id="195" name="Rounded Rectangle 194"/>
            <p:cNvSpPr/>
            <p:nvPr/>
          </p:nvSpPr>
          <p:spPr>
            <a:xfrm>
              <a:off x="8431095" y="2956079"/>
              <a:ext cx="295992" cy="189969"/>
            </a:xfrm>
            <a:prstGeom prst="roundRect">
              <a:avLst/>
            </a:prstGeom>
            <a:ln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1641" tIns="40821" rIns="81641" bIns="40821" rtlCol="0" anchor="ctr"/>
            <a:lstStyle/>
            <a:p>
              <a:pPr algn="ctr" defTabSz="816411">
                <a:defRPr/>
              </a:pPr>
              <a:endParaRPr lang="en-US" sz="1425" kern="0" dirty="0">
                <a:solidFill>
                  <a:sysClr val="window" lastClr="FFFFFF"/>
                </a:solidFill>
                <a:latin typeface="Arial"/>
                <a:cs typeface="Arial"/>
              </a:endParaRPr>
            </a:p>
          </p:txBody>
        </p:sp>
        <p:sp>
          <p:nvSpPr>
            <p:cNvPr id="196" name="Rounded Rectangle 195"/>
            <p:cNvSpPr/>
            <p:nvPr/>
          </p:nvSpPr>
          <p:spPr>
            <a:xfrm>
              <a:off x="8431095" y="3204092"/>
              <a:ext cx="295992" cy="189969"/>
            </a:xfrm>
            <a:prstGeom prst="roundRect">
              <a:avLst/>
            </a:prstGeom>
            <a:ln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1641" tIns="40821" rIns="81641" bIns="40821" rtlCol="0" anchor="ctr"/>
            <a:lstStyle/>
            <a:p>
              <a:pPr algn="ctr" defTabSz="816411">
                <a:defRPr/>
              </a:pPr>
              <a:endParaRPr lang="en-US" sz="1425" kern="0" dirty="0">
                <a:solidFill>
                  <a:sysClr val="window" lastClr="FFFFFF"/>
                </a:solidFill>
                <a:latin typeface="Arial"/>
                <a:cs typeface="Arial"/>
              </a:endParaRPr>
            </a:p>
          </p:txBody>
        </p:sp>
        <p:cxnSp>
          <p:nvCxnSpPr>
            <p:cNvPr id="197" name="Straight Arrow Connector 196"/>
            <p:cNvCxnSpPr>
              <a:stCxn id="190" idx="3"/>
              <a:endCxn id="194" idx="1"/>
            </p:cNvCxnSpPr>
            <p:nvPr/>
          </p:nvCxnSpPr>
          <p:spPr>
            <a:xfrm>
              <a:off x="7440353" y="2111308"/>
              <a:ext cx="990741" cy="678893"/>
            </a:xfrm>
            <a:prstGeom prst="straightConnector1">
              <a:avLst/>
            </a:prstGeom>
            <a:noFill/>
            <a:ln w="25400" cap="flat" cmpd="sng" algn="ctr">
              <a:solidFill>
                <a:srgbClr val="000000"/>
              </a:solidFill>
              <a:prstDash val="solid"/>
              <a:round/>
              <a:headEnd type="none"/>
              <a:tailEnd type="triangle" w="lg" len="lg"/>
            </a:ln>
            <a:effectLst/>
          </p:spPr>
        </p:cxnSp>
        <p:cxnSp>
          <p:nvCxnSpPr>
            <p:cNvPr id="198" name="Straight Arrow Connector 197"/>
            <p:cNvCxnSpPr>
              <a:stCxn id="191" idx="3"/>
              <a:endCxn id="195" idx="1"/>
            </p:cNvCxnSpPr>
            <p:nvPr/>
          </p:nvCxnSpPr>
          <p:spPr>
            <a:xfrm>
              <a:off x="7440353" y="2372170"/>
              <a:ext cx="990741" cy="678893"/>
            </a:xfrm>
            <a:prstGeom prst="straightConnector1">
              <a:avLst/>
            </a:prstGeom>
            <a:noFill/>
            <a:ln w="25400" cap="flat" cmpd="sng" algn="ctr">
              <a:solidFill>
                <a:srgbClr val="000000"/>
              </a:solidFill>
              <a:prstDash val="solid"/>
              <a:round/>
              <a:headEnd type="none"/>
              <a:tailEnd type="triangle" w="lg" len="lg"/>
            </a:ln>
            <a:effectLst/>
          </p:spPr>
        </p:cxnSp>
        <p:cxnSp>
          <p:nvCxnSpPr>
            <p:cNvPr id="199" name="Straight Arrow Connector 198"/>
            <p:cNvCxnSpPr>
              <a:stCxn id="192" idx="3"/>
              <a:endCxn id="196" idx="1"/>
            </p:cNvCxnSpPr>
            <p:nvPr/>
          </p:nvCxnSpPr>
          <p:spPr>
            <a:xfrm>
              <a:off x="7440353" y="2620184"/>
              <a:ext cx="990741" cy="678893"/>
            </a:xfrm>
            <a:prstGeom prst="straightConnector1">
              <a:avLst/>
            </a:prstGeom>
            <a:noFill/>
            <a:ln w="25400" cap="flat" cmpd="sng" algn="ctr">
              <a:solidFill>
                <a:srgbClr val="000000"/>
              </a:solidFill>
              <a:prstDash val="solid"/>
              <a:round/>
              <a:headEnd type="none"/>
              <a:tailEnd type="triangle" w="lg" len="lg"/>
            </a:ln>
            <a:effectLst/>
          </p:spPr>
        </p:cxnSp>
        <p:cxnSp>
          <p:nvCxnSpPr>
            <p:cNvPr id="200" name="Straight Arrow Connector 199"/>
            <p:cNvCxnSpPr>
              <a:stCxn id="187" idx="3"/>
              <a:endCxn id="191" idx="1"/>
            </p:cNvCxnSpPr>
            <p:nvPr/>
          </p:nvCxnSpPr>
          <p:spPr>
            <a:xfrm>
              <a:off x="6052726" y="2367805"/>
              <a:ext cx="1091634" cy="4365"/>
            </a:xfrm>
            <a:prstGeom prst="straightConnector1">
              <a:avLst/>
            </a:prstGeom>
            <a:noFill/>
            <a:ln w="25400" cap="flat" cmpd="sng" algn="ctr">
              <a:solidFill>
                <a:srgbClr val="000000"/>
              </a:solidFill>
              <a:prstDash val="solid"/>
              <a:round/>
              <a:headEnd type="none"/>
              <a:tailEnd type="triangle" w="lg" len="lg"/>
            </a:ln>
            <a:effectLst/>
          </p:spPr>
        </p:cxnSp>
        <p:cxnSp>
          <p:nvCxnSpPr>
            <p:cNvPr id="201" name="Straight Arrow Connector 200"/>
            <p:cNvCxnSpPr>
              <a:stCxn id="186" idx="3"/>
              <a:endCxn id="190" idx="1"/>
            </p:cNvCxnSpPr>
            <p:nvPr/>
          </p:nvCxnSpPr>
          <p:spPr>
            <a:xfrm>
              <a:off x="6052726" y="2106943"/>
              <a:ext cx="1091634" cy="4365"/>
            </a:xfrm>
            <a:prstGeom prst="straightConnector1">
              <a:avLst/>
            </a:prstGeom>
            <a:noFill/>
            <a:ln w="25400" cap="flat" cmpd="sng" algn="ctr">
              <a:solidFill>
                <a:srgbClr val="000000"/>
              </a:solidFill>
              <a:prstDash val="solid"/>
              <a:round/>
              <a:headEnd type="none"/>
              <a:tailEnd type="triangle" w="lg" len="lg"/>
            </a:ln>
            <a:effectLst/>
          </p:spPr>
        </p:cxnSp>
        <p:cxnSp>
          <p:nvCxnSpPr>
            <p:cNvPr id="203" name="Straight Arrow Connector 202"/>
            <p:cNvCxnSpPr>
              <a:stCxn id="181" idx="3"/>
              <a:endCxn id="194" idx="1"/>
            </p:cNvCxnSpPr>
            <p:nvPr/>
          </p:nvCxnSpPr>
          <p:spPr>
            <a:xfrm flipV="1">
              <a:off x="7440353" y="2790201"/>
              <a:ext cx="990742" cy="522884"/>
            </a:xfrm>
            <a:prstGeom prst="straightConnector1">
              <a:avLst/>
            </a:prstGeom>
            <a:noFill/>
            <a:ln w="25400" cap="flat" cmpd="sng" algn="ctr">
              <a:solidFill>
                <a:srgbClr val="000000"/>
              </a:solidFill>
              <a:prstDash val="solid"/>
              <a:round/>
              <a:headEnd type="none"/>
              <a:tailEnd type="triangle" w="lg" len="lg"/>
            </a:ln>
            <a:effectLst/>
          </p:spPr>
        </p:cxnSp>
        <p:cxnSp>
          <p:nvCxnSpPr>
            <p:cNvPr id="204" name="Straight Arrow Connector 203"/>
            <p:cNvCxnSpPr>
              <a:stCxn id="188" idx="3"/>
              <a:endCxn id="192" idx="1"/>
            </p:cNvCxnSpPr>
            <p:nvPr/>
          </p:nvCxnSpPr>
          <p:spPr>
            <a:xfrm>
              <a:off x="6052726" y="2615818"/>
              <a:ext cx="1091634" cy="4365"/>
            </a:xfrm>
            <a:prstGeom prst="straightConnector1">
              <a:avLst/>
            </a:prstGeom>
            <a:noFill/>
            <a:ln w="25400" cap="flat" cmpd="sng" algn="ctr">
              <a:solidFill>
                <a:srgbClr val="000000"/>
              </a:solidFill>
              <a:prstDash val="solid"/>
              <a:round/>
              <a:headEnd type="none"/>
              <a:tailEnd type="triangle" w="lg" len="lg"/>
            </a:ln>
            <a:effectLst/>
          </p:spPr>
        </p:cxnSp>
        <p:cxnSp>
          <p:nvCxnSpPr>
            <p:cNvPr id="205" name="Straight Arrow Connector 204"/>
            <p:cNvCxnSpPr>
              <a:stCxn id="183" idx="3"/>
              <a:endCxn id="194" idx="1"/>
            </p:cNvCxnSpPr>
            <p:nvPr/>
          </p:nvCxnSpPr>
          <p:spPr>
            <a:xfrm flipV="1">
              <a:off x="7440353" y="2790202"/>
              <a:ext cx="990742" cy="1036667"/>
            </a:xfrm>
            <a:prstGeom prst="straightConnector1">
              <a:avLst/>
            </a:prstGeom>
            <a:noFill/>
            <a:ln w="25400" cap="flat" cmpd="sng" algn="ctr">
              <a:solidFill>
                <a:srgbClr val="000000"/>
              </a:solidFill>
              <a:prstDash val="solid"/>
              <a:round/>
              <a:headEnd type="none"/>
              <a:tailEnd type="triangle" w="lg" len="lg"/>
            </a:ln>
            <a:effectLst/>
          </p:spPr>
        </p:cxnSp>
        <p:cxnSp>
          <p:nvCxnSpPr>
            <p:cNvPr id="209" name="Straight Arrow Connector 208"/>
            <p:cNvCxnSpPr>
              <a:stCxn id="181" idx="3"/>
              <a:endCxn id="195" idx="1"/>
            </p:cNvCxnSpPr>
            <p:nvPr/>
          </p:nvCxnSpPr>
          <p:spPr>
            <a:xfrm flipV="1">
              <a:off x="7440353" y="3051063"/>
              <a:ext cx="990742" cy="262023"/>
            </a:xfrm>
            <a:prstGeom prst="straightConnector1">
              <a:avLst/>
            </a:prstGeom>
            <a:noFill/>
            <a:ln w="25400" cap="flat" cmpd="sng" algn="ctr">
              <a:solidFill>
                <a:srgbClr val="000000"/>
              </a:solidFill>
              <a:prstDash val="solid"/>
              <a:round/>
              <a:headEnd type="none"/>
              <a:tailEnd type="triangle" w="lg" len="lg"/>
            </a:ln>
            <a:effectLst/>
          </p:spPr>
        </p:cxnSp>
        <p:cxnSp>
          <p:nvCxnSpPr>
            <p:cNvPr id="210" name="Straight Arrow Connector 209"/>
            <p:cNvCxnSpPr>
              <a:stCxn id="182" idx="3"/>
              <a:endCxn id="195" idx="1"/>
            </p:cNvCxnSpPr>
            <p:nvPr/>
          </p:nvCxnSpPr>
          <p:spPr>
            <a:xfrm flipV="1">
              <a:off x="7440353" y="3051063"/>
              <a:ext cx="990742" cy="522884"/>
            </a:xfrm>
            <a:prstGeom prst="straightConnector1">
              <a:avLst/>
            </a:prstGeom>
            <a:noFill/>
            <a:ln w="25400" cap="flat" cmpd="sng" algn="ctr">
              <a:solidFill>
                <a:srgbClr val="000000"/>
              </a:solidFill>
              <a:prstDash val="solid"/>
              <a:round/>
              <a:headEnd type="none"/>
              <a:tailEnd type="triangle" w="lg" len="lg"/>
            </a:ln>
            <a:effectLst/>
          </p:spPr>
        </p:cxnSp>
        <p:cxnSp>
          <p:nvCxnSpPr>
            <p:cNvPr id="211" name="Straight Arrow Connector 210"/>
            <p:cNvCxnSpPr>
              <a:stCxn id="183" idx="3"/>
              <a:endCxn id="195" idx="1"/>
            </p:cNvCxnSpPr>
            <p:nvPr/>
          </p:nvCxnSpPr>
          <p:spPr>
            <a:xfrm flipV="1">
              <a:off x="7440353" y="3051063"/>
              <a:ext cx="990742" cy="775806"/>
            </a:xfrm>
            <a:prstGeom prst="straightConnector1">
              <a:avLst/>
            </a:prstGeom>
            <a:noFill/>
            <a:ln w="25400" cap="flat" cmpd="sng" algn="ctr">
              <a:solidFill>
                <a:srgbClr val="000000"/>
              </a:solidFill>
              <a:prstDash val="solid"/>
              <a:round/>
              <a:headEnd type="none"/>
              <a:tailEnd type="triangle" w="lg" len="lg"/>
            </a:ln>
            <a:effectLst/>
          </p:spPr>
        </p:cxnSp>
        <p:cxnSp>
          <p:nvCxnSpPr>
            <p:cNvPr id="212" name="Straight Arrow Connector 211"/>
            <p:cNvCxnSpPr>
              <a:stCxn id="184" idx="3"/>
              <a:endCxn id="195" idx="1"/>
            </p:cNvCxnSpPr>
            <p:nvPr/>
          </p:nvCxnSpPr>
          <p:spPr>
            <a:xfrm flipV="1">
              <a:off x="7440353" y="3051063"/>
              <a:ext cx="990742" cy="1036667"/>
            </a:xfrm>
            <a:prstGeom prst="straightConnector1">
              <a:avLst/>
            </a:prstGeom>
            <a:noFill/>
            <a:ln w="25400" cap="flat" cmpd="sng" algn="ctr">
              <a:solidFill>
                <a:srgbClr val="000000"/>
              </a:solidFill>
              <a:prstDash val="solid"/>
              <a:round/>
              <a:headEnd type="none"/>
              <a:tailEnd type="triangle" w="lg" len="lg"/>
            </a:ln>
            <a:effectLst/>
          </p:spPr>
        </p:cxnSp>
        <p:cxnSp>
          <p:nvCxnSpPr>
            <p:cNvPr id="213" name="Straight Arrow Connector 212"/>
            <p:cNvCxnSpPr>
              <a:stCxn id="182" idx="3"/>
              <a:endCxn id="194" idx="1"/>
            </p:cNvCxnSpPr>
            <p:nvPr/>
          </p:nvCxnSpPr>
          <p:spPr>
            <a:xfrm flipV="1">
              <a:off x="7440353" y="2790202"/>
              <a:ext cx="990742" cy="783746"/>
            </a:xfrm>
            <a:prstGeom prst="straightConnector1">
              <a:avLst/>
            </a:prstGeom>
            <a:noFill/>
            <a:ln w="25400" cap="flat" cmpd="sng" algn="ctr">
              <a:solidFill>
                <a:srgbClr val="000000"/>
              </a:solidFill>
              <a:prstDash val="solid"/>
              <a:round/>
              <a:headEnd type="none"/>
              <a:tailEnd type="triangle" w="lg" len="lg"/>
            </a:ln>
            <a:effectLst/>
          </p:spPr>
        </p:cxnSp>
        <p:cxnSp>
          <p:nvCxnSpPr>
            <p:cNvPr id="214" name="Straight Arrow Connector 213"/>
            <p:cNvCxnSpPr>
              <a:stCxn id="187" idx="3"/>
              <a:endCxn id="192" idx="1"/>
            </p:cNvCxnSpPr>
            <p:nvPr/>
          </p:nvCxnSpPr>
          <p:spPr>
            <a:xfrm>
              <a:off x="6052726" y="2367805"/>
              <a:ext cx="1091634" cy="252379"/>
            </a:xfrm>
            <a:prstGeom prst="straightConnector1">
              <a:avLst/>
            </a:prstGeom>
            <a:noFill/>
            <a:ln w="25400" cap="flat" cmpd="sng" algn="ctr">
              <a:solidFill>
                <a:srgbClr val="000000"/>
              </a:solidFill>
              <a:prstDash val="solid"/>
              <a:round/>
              <a:headEnd type="none"/>
              <a:tailEnd type="triangle" w="lg" len="lg"/>
            </a:ln>
            <a:effectLst/>
          </p:spPr>
        </p:cxnSp>
        <p:cxnSp>
          <p:nvCxnSpPr>
            <p:cNvPr id="215" name="Straight Arrow Connector 214"/>
            <p:cNvCxnSpPr>
              <a:stCxn id="187" idx="3"/>
              <a:endCxn id="190" idx="1"/>
            </p:cNvCxnSpPr>
            <p:nvPr/>
          </p:nvCxnSpPr>
          <p:spPr>
            <a:xfrm flipV="1">
              <a:off x="6052726" y="2111308"/>
              <a:ext cx="1091634" cy="256496"/>
            </a:xfrm>
            <a:prstGeom prst="straightConnector1">
              <a:avLst/>
            </a:prstGeom>
            <a:noFill/>
            <a:ln w="25400" cap="flat" cmpd="sng" algn="ctr">
              <a:solidFill>
                <a:srgbClr val="000000"/>
              </a:solidFill>
              <a:prstDash val="solid"/>
              <a:round/>
              <a:headEnd type="none"/>
              <a:tailEnd type="triangle" w="lg" len="lg"/>
            </a:ln>
            <a:effectLst/>
          </p:spPr>
        </p:cxnSp>
        <p:cxnSp>
          <p:nvCxnSpPr>
            <p:cNvPr id="216" name="Straight Arrow Connector 215"/>
            <p:cNvCxnSpPr>
              <a:stCxn id="188" idx="3"/>
              <a:endCxn id="191" idx="1"/>
            </p:cNvCxnSpPr>
            <p:nvPr/>
          </p:nvCxnSpPr>
          <p:spPr>
            <a:xfrm flipV="1">
              <a:off x="6052726" y="2372170"/>
              <a:ext cx="1091634" cy="243647"/>
            </a:xfrm>
            <a:prstGeom prst="straightConnector1">
              <a:avLst/>
            </a:prstGeom>
            <a:noFill/>
            <a:ln w="25400" cap="flat" cmpd="sng" algn="ctr">
              <a:solidFill>
                <a:srgbClr val="000000"/>
              </a:solidFill>
              <a:prstDash val="solid"/>
              <a:round/>
              <a:headEnd type="none"/>
              <a:tailEnd type="triangle" w="lg" len="lg"/>
            </a:ln>
            <a:effectLst/>
          </p:spPr>
        </p:cxnSp>
        <p:cxnSp>
          <p:nvCxnSpPr>
            <p:cNvPr id="217" name="Straight Arrow Connector 216"/>
            <p:cNvCxnSpPr>
              <a:stCxn id="186" idx="3"/>
              <a:endCxn id="192" idx="1"/>
            </p:cNvCxnSpPr>
            <p:nvPr/>
          </p:nvCxnSpPr>
          <p:spPr>
            <a:xfrm>
              <a:off x="6052726" y="2106942"/>
              <a:ext cx="1091634" cy="513242"/>
            </a:xfrm>
            <a:prstGeom prst="straightConnector1">
              <a:avLst/>
            </a:prstGeom>
            <a:noFill/>
            <a:ln w="25400" cap="flat" cmpd="sng" algn="ctr">
              <a:solidFill>
                <a:srgbClr val="000000"/>
              </a:solidFill>
              <a:prstDash val="solid"/>
              <a:round/>
              <a:headEnd type="none"/>
              <a:tailEnd type="triangle" w="lg" len="lg"/>
            </a:ln>
            <a:effectLst/>
          </p:spPr>
        </p:cxnSp>
        <p:cxnSp>
          <p:nvCxnSpPr>
            <p:cNvPr id="218" name="Straight Arrow Connector 217"/>
            <p:cNvCxnSpPr>
              <a:stCxn id="184" idx="3"/>
              <a:endCxn id="194" idx="1"/>
            </p:cNvCxnSpPr>
            <p:nvPr/>
          </p:nvCxnSpPr>
          <p:spPr>
            <a:xfrm flipV="1">
              <a:off x="7440353" y="2790201"/>
              <a:ext cx="990742" cy="1297529"/>
            </a:xfrm>
            <a:prstGeom prst="straightConnector1">
              <a:avLst/>
            </a:prstGeom>
            <a:noFill/>
            <a:ln w="25400" cap="flat" cmpd="sng" algn="ctr">
              <a:solidFill>
                <a:srgbClr val="000000"/>
              </a:solidFill>
              <a:prstDash val="solid"/>
              <a:round/>
              <a:headEnd type="none"/>
              <a:tailEnd type="triangle" w="lg" len="lg"/>
            </a:ln>
            <a:effectLst/>
          </p:spPr>
        </p:cxnSp>
        <p:cxnSp>
          <p:nvCxnSpPr>
            <p:cNvPr id="219" name="Straight Arrow Connector 218"/>
            <p:cNvCxnSpPr>
              <a:stCxn id="181" idx="3"/>
              <a:endCxn id="196" idx="1"/>
            </p:cNvCxnSpPr>
            <p:nvPr/>
          </p:nvCxnSpPr>
          <p:spPr>
            <a:xfrm flipV="1">
              <a:off x="7440353" y="3299076"/>
              <a:ext cx="990742" cy="14010"/>
            </a:xfrm>
            <a:prstGeom prst="straightConnector1">
              <a:avLst/>
            </a:prstGeom>
            <a:noFill/>
            <a:ln w="25400" cap="flat" cmpd="sng" algn="ctr">
              <a:solidFill>
                <a:srgbClr val="000000"/>
              </a:solidFill>
              <a:prstDash val="solid"/>
              <a:round/>
              <a:headEnd type="none"/>
              <a:tailEnd type="triangle" w="lg" len="lg"/>
            </a:ln>
            <a:effectLst/>
          </p:spPr>
        </p:cxnSp>
        <p:cxnSp>
          <p:nvCxnSpPr>
            <p:cNvPr id="220" name="Straight Arrow Connector 219"/>
            <p:cNvCxnSpPr>
              <a:stCxn id="182" idx="3"/>
              <a:endCxn id="196" idx="1"/>
            </p:cNvCxnSpPr>
            <p:nvPr/>
          </p:nvCxnSpPr>
          <p:spPr>
            <a:xfrm flipV="1">
              <a:off x="7440353" y="3299076"/>
              <a:ext cx="990742" cy="274871"/>
            </a:xfrm>
            <a:prstGeom prst="straightConnector1">
              <a:avLst/>
            </a:prstGeom>
            <a:noFill/>
            <a:ln w="25400" cap="flat" cmpd="sng" algn="ctr">
              <a:solidFill>
                <a:srgbClr val="000000"/>
              </a:solidFill>
              <a:prstDash val="solid"/>
              <a:round/>
              <a:headEnd type="none"/>
              <a:tailEnd type="triangle" w="lg" len="lg"/>
            </a:ln>
            <a:effectLst/>
          </p:spPr>
        </p:cxnSp>
        <p:cxnSp>
          <p:nvCxnSpPr>
            <p:cNvPr id="221" name="Straight Arrow Connector 220"/>
            <p:cNvCxnSpPr>
              <a:stCxn id="183" idx="3"/>
              <a:endCxn id="196" idx="1"/>
            </p:cNvCxnSpPr>
            <p:nvPr/>
          </p:nvCxnSpPr>
          <p:spPr>
            <a:xfrm flipV="1">
              <a:off x="7440353" y="3299076"/>
              <a:ext cx="990742" cy="527793"/>
            </a:xfrm>
            <a:prstGeom prst="straightConnector1">
              <a:avLst/>
            </a:prstGeom>
            <a:noFill/>
            <a:ln w="25400" cap="flat" cmpd="sng" algn="ctr">
              <a:solidFill>
                <a:srgbClr val="000000"/>
              </a:solidFill>
              <a:prstDash val="solid"/>
              <a:round/>
              <a:headEnd type="none"/>
              <a:tailEnd type="triangle" w="lg" len="lg"/>
            </a:ln>
            <a:effectLst/>
          </p:spPr>
        </p:cxnSp>
        <p:cxnSp>
          <p:nvCxnSpPr>
            <p:cNvPr id="222" name="Straight Arrow Connector 221"/>
            <p:cNvCxnSpPr>
              <a:stCxn id="184" idx="3"/>
              <a:endCxn id="196" idx="1"/>
            </p:cNvCxnSpPr>
            <p:nvPr/>
          </p:nvCxnSpPr>
          <p:spPr>
            <a:xfrm flipV="1">
              <a:off x="7440353" y="3299076"/>
              <a:ext cx="990742" cy="788655"/>
            </a:xfrm>
            <a:prstGeom prst="straightConnector1">
              <a:avLst/>
            </a:prstGeom>
            <a:noFill/>
            <a:ln w="25400" cap="flat" cmpd="sng" algn="ctr">
              <a:solidFill>
                <a:srgbClr val="000000"/>
              </a:solidFill>
              <a:prstDash val="solid"/>
              <a:round/>
              <a:headEnd type="none"/>
              <a:tailEnd type="triangle" w="lg" len="lg"/>
            </a:ln>
            <a:effectLst/>
          </p:spPr>
        </p:cxnSp>
        <p:sp>
          <p:nvSpPr>
            <p:cNvPr id="223" name="TextBox 222"/>
            <p:cNvSpPr txBox="1"/>
            <p:nvPr/>
          </p:nvSpPr>
          <p:spPr>
            <a:xfrm>
              <a:off x="7865973" y="3727892"/>
              <a:ext cx="447005" cy="301730"/>
            </a:xfrm>
            <a:prstGeom prst="rect">
              <a:avLst/>
            </a:prstGeom>
            <a:noFill/>
          </p:spPr>
          <p:txBody>
            <a:bodyPr wrap="none" lIns="81641" tIns="40821" rIns="81641" bIns="40821" rtlCol="0">
              <a:spAutoFit/>
            </a:bodyPr>
            <a:lstStyle/>
            <a:p>
              <a:pPr defTabSz="816411">
                <a:defRPr/>
              </a:pPr>
              <a:r>
                <a:rPr lang="en-US" sz="1425" kern="0" dirty="0">
                  <a:solidFill>
                    <a:sysClr val="windowText" lastClr="000000"/>
                  </a:solidFill>
                  <a:latin typeface="Arial"/>
                  <a:cs typeface="Arial"/>
                </a:rPr>
                <a:t>join</a:t>
              </a:r>
            </a:p>
          </p:txBody>
        </p:sp>
        <p:sp>
          <p:nvSpPr>
            <p:cNvPr id="224" name="TextBox 223"/>
            <p:cNvSpPr txBox="1"/>
            <p:nvPr/>
          </p:nvSpPr>
          <p:spPr>
            <a:xfrm>
              <a:off x="6583661" y="4173112"/>
              <a:ext cx="509523" cy="301730"/>
            </a:xfrm>
            <a:prstGeom prst="rect">
              <a:avLst/>
            </a:prstGeom>
            <a:noFill/>
          </p:spPr>
          <p:txBody>
            <a:bodyPr wrap="none" lIns="81641" tIns="40821" rIns="81641" bIns="40821" rtlCol="0">
              <a:spAutoFit/>
            </a:bodyPr>
            <a:lstStyle/>
            <a:p>
              <a:pPr defTabSz="816411">
                <a:defRPr/>
              </a:pPr>
              <a:r>
                <a:rPr lang="en-US" sz="1425" kern="0" dirty="0">
                  <a:solidFill>
                    <a:sysClr val="windowText" lastClr="000000"/>
                  </a:solidFill>
                  <a:latin typeface="Arial"/>
                  <a:cs typeface="Arial"/>
                </a:rPr>
                <a:t>filter</a:t>
              </a:r>
            </a:p>
          </p:txBody>
        </p:sp>
        <p:sp>
          <p:nvSpPr>
            <p:cNvPr id="225" name="TextBox 224"/>
            <p:cNvSpPr txBox="1"/>
            <p:nvPr/>
          </p:nvSpPr>
          <p:spPr>
            <a:xfrm>
              <a:off x="6266306" y="2626058"/>
              <a:ext cx="842947" cy="301730"/>
            </a:xfrm>
            <a:prstGeom prst="rect">
              <a:avLst/>
            </a:prstGeom>
            <a:noFill/>
          </p:spPr>
          <p:txBody>
            <a:bodyPr wrap="none" lIns="81641" tIns="40821" rIns="81641" bIns="40821" rtlCol="0">
              <a:spAutoFit/>
            </a:bodyPr>
            <a:lstStyle/>
            <a:p>
              <a:pPr defTabSz="816411">
                <a:defRPr/>
              </a:pPr>
              <a:r>
                <a:rPr lang="en-US" sz="1425" kern="0" dirty="0" err="1">
                  <a:solidFill>
                    <a:sysClr val="windowText" lastClr="000000"/>
                  </a:solidFill>
                  <a:latin typeface="Arial"/>
                  <a:cs typeface="Arial"/>
                </a:rPr>
                <a:t>groupBy</a:t>
              </a:r>
              <a:endParaRPr lang="en-US" sz="1425" kern="0" dirty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  <p:cxnSp>
          <p:nvCxnSpPr>
            <p:cNvPr id="226" name="Straight Arrow Connector 225"/>
            <p:cNvCxnSpPr>
              <a:stCxn id="188" idx="3"/>
              <a:endCxn id="190" idx="1"/>
            </p:cNvCxnSpPr>
            <p:nvPr/>
          </p:nvCxnSpPr>
          <p:spPr>
            <a:xfrm flipV="1">
              <a:off x="6052726" y="2111309"/>
              <a:ext cx="1091634" cy="504510"/>
            </a:xfrm>
            <a:prstGeom prst="straightConnector1">
              <a:avLst/>
            </a:prstGeom>
            <a:noFill/>
            <a:ln w="25400" cap="flat" cmpd="sng" algn="ctr">
              <a:solidFill>
                <a:srgbClr val="000000"/>
              </a:solidFill>
              <a:prstDash val="solid"/>
              <a:round/>
              <a:headEnd type="none"/>
              <a:tailEnd type="triangle" w="lg" len="lg"/>
            </a:ln>
            <a:effectLst/>
          </p:spPr>
        </p:cxnSp>
        <p:cxnSp>
          <p:nvCxnSpPr>
            <p:cNvPr id="227" name="Straight Arrow Connector 226"/>
            <p:cNvCxnSpPr>
              <a:stCxn id="186" idx="3"/>
              <a:endCxn id="191" idx="1"/>
            </p:cNvCxnSpPr>
            <p:nvPr/>
          </p:nvCxnSpPr>
          <p:spPr>
            <a:xfrm>
              <a:off x="6052726" y="2106942"/>
              <a:ext cx="1091634" cy="265228"/>
            </a:xfrm>
            <a:prstGeom prst="straightConnector1">
              <a:avLst/>
            </a:prstGeom>
            <a:noFill/>
            <a:ln w="25400" cap="flat" cmpd="sng" algn="ctr">
              <a:solidFill>
                <a:srgbClr val="000000"/>
              </a:solidFill>
              <a:prstDash val="solid"/>
              <a:round/>
              <a:headEnd type="none"/>
              <a:tailEnd type="triangle" w="lg" len="lg"/>
            </a:ln>
            <a:effectLst/>
          </p:spPr>
        </p:cxnSp>
        <p:sp>
          <p:nvSpPr>
            <p:cNvPr id="234" name="TextBox 233"/>
            <p:cNvSpPr txBox="1"/>
            <p:nvPr/>
          </p:nvSpPr>
          <p:spPr>
            <a:xfrm>
              <a:off x="8107209" y="4233093"/>
              <a:ext cx="793254" cy="301730"/>
            </a:xfrm>
            <a:prstGeom prst="rect">
              <a:avLst/>
            </a:prstGeom>
            <a:noFill/>
          </p:spPr>
          <p:txBody>
            <a:bodyPr wrap="none" lIns="81641" tIns="40821" rIns="81641" bIns="40821" rtlCol="0">
              <a:spAutoFit/>
            </a:bodyPr>
            <a:lstStyle/>
            <a:p>
              <a:pPr defTabSz="816411">
                <a:defRPr/>
              </a:pPr>
              <a:r>
                <a:rPr lang="en-US" sz="1425" kern="0" dirty="0">
                  <a:solidFill>
                    <a:sysClr val="windowText" lastClr="000000">
                      <a:lumMod val="50000"/>
                      <a:lumOff val="50000"/>
                    </a:sysClr>
                  </a:solidFill>
                  <a:latin typeface="Arial"/>
                  <a:cs typeface="Arial"/>
                </a:rPr>
                <a:t>Stage 3</a:t>
              </a:r>
            </a:p>
          </p:txBody>
        </p:sp>
        <p:sp>
          <p:nvSpPr>
            <p:cNvPr id="235" name="TextBox 234"/>
            <p:cNvSpPr txBox="1"/>
            <p:nvPr/>
          </p:nvSpPr>
          <p:spPr>
            <a:xfrm>
              <a:off x="4926010" y="2575814"/>
              <a:ext cx="793255" cy="301730"/>
            </a:xfrm>
            <a:prstGeom prst="rect">
              <a:avLst/>
            </a:prstGeom>
            <a:noFill/>
          </p:spPr>
          <p:txBody>
            <a:bodyPr wrap="none" lIns="81641" tIns="40821" rIns="81641" bIns="40821" rtlCol="0">
              <a:spAutoFit/>
            </a:bodyPr>
            <a:lstStyle/>
            <a:p>
              <a:pPr algn="ctr" defTabSz="816411">
                <a:defRPr/>
              </a:pPr>
              <a:r>
                <a:rPr lang="en-US" sz="1425" kern="0" dirty="0">
                  <a:solidFill>
                    <a:sysClr val="windowText" lastClr="000000">
                      <a:lumMod val="50000"/>
                      <a:lumOff val="50000"/>
                    </a:sysClr>
                  </a:solidFill>
                  <a:latin typeface="Arial"/>
                  <a:cs typeface="Arial"/>
                </a:rPr>
                <a:t>Stage 1</a:t>
              </a:r>
            </a:p>
          </p:txBody>
        </p:sp>
        <p:sp>
          <p:nvSpPr>
            <p:cNvPr id="236" name="TextBox 235"/>
            <p:cNvSpPr txBox="1"/>
            <p:nvPr/>
          </p:nvSpPr>
          <p:spPr>
            <a:xfrm>
              <a:off x="5005740" y="4213017"/>
              <a:ext cx="793254" cy="301730"/>
            </a:xfrm>
            <a:prstGeom prst="rect">
              <a:avLst/>
            </a:prstGeom>
            <a:noFill/>
          </p:spPr>
          <p:txBody>
            <a:bodyPr wrap="none" lIns="81641" tIns="40821" rIns="81641" bIns="40821" rtlCol="0">
              <a:spAutoFit/>
            </a:bodyPr>
            <a:lstStyle/>
            <a:p>
              <a:pPr defTabSz="816411">
                <a:defRPr/>
              </a:pPr>
              <a:r>
                <a:rPr lang="en-US" sz="1425" kern="0" dirty="0">
                  <a:solidFill>
                    <a:sysClr val="windowText" lastClr="000000">
                      <a:lumMod val="50000"/>
                      <a:lumOff val="50000"/>
                    </a:sysClr>
                  </a:solidFill>
                  <a:latin typeface="Arial"/>
                  <a:cs typeface="Arial"/>
                </a:rPr>
                <a:t>Stage 2</a:t>
              </a:r>
            </a:p>
          </p:txBody>
        </p:sp>
        <p:sp>
          <p:nvSpPr>
            <p:cNvPr id="237" name="TextBox 236"/>
            <p:cNvSpPr txBox="1"/>
            <p:nvPr/>
          </p:nvSpPr>
          <p:spPr>
            <a:xfrm>
              <a:off x="5396255" y="1871319"/>
              <a:ext cx="338001" cy="301730"/>
            </a:xfrm>
            <a:prstGeom prst="rect">
              <a:avLst/>
            </a:prstGeom>
            <a:noFill/>
          </p:spPr>
          <p:txBody>
            <a:bodyPr wrap="none" lIns="81641" tIns="40821" rIns="81641" bIns="40821" rtlCol="0">
              <a:spAutoFit/>
            </a:bodyPr>
            <a:lstStyle/>
            <a:p>
              <a:pPr defTabSz="816411">
                <a:defRPr/>
              </a:pPr>
              <a:r>
                <a:rPr lang="en-US" sz="1425" kern="0" dirty="0">
                  <a:solidFill>
                    <a:schemeClr val="accent2"/>
                  </a:solidFill>
                  <a:latin typeface="Arial"/>
                  <a:cs typeface="Arial"/>
                </a:rPr>
                <a:t>A:</a:t>
              </a:r>
            </a:p>
          </p:txBody>
        </p:sp>
        <p:sp>
          <p:nvSpPr>
            <p:cNvPr id="238" name="TextBox 237"/>
            <p:cNvSpPr txBox="1"/>
            <p:nvPr/>
          </p:nvSpPr>
          <p:spPr>
            <a:xfrm>
              <a:off x="6766349" y="1834566"/>
              <a:ext cx="338001" cy="301730"/>
            </a:xfrm>
            <a:prstGeom prst="rect">
              <a:avLst/>
            </a:prstGeom>
            <a:noFill/>
          </p:spPr>
          <p:txBody>
            <a:bodyPr wrap="none" lIns="81641" tIns="40821" rIns="81641" bIns="40821" rtlCol="0">
              <a:spAutoFit/>
            </a:bodyPr>
            <a:lstStyle/>
            <a:p>
              <a:pPr defTabSz="816411">
                <a:defRPr/>
              </a:pPr>
              <a:r>
                <a:rPr lang="en-US" sz="1425" kern="0" dirty="0">
                  <a:solidFill>
                    <a:schemeClr val="accent2"/>
                  </a:solidFill>
                  <a:latin typeface="Arial"/>
                  <a:cs typeface="Arial"/>
                </a:rPr>
                <a:t>B:</a:t>
              </a:r>
            </a:p>
          </p:txBody>
        </p:sp>
        <p:sp>
          <p:nvSpPr>
            <p:cNvPr id="239" name="TextBox 238"/>
            <p:cNvSpPr txBox="1"/>
            <p:nvPr/>
          </p:nvSpPr>
          <p:spPr>
            <a:xfrm>
              <a:off x="4933354" y="3018011"/>
              <a:ext cx="347619" cy="301730"/>
            </a:xfrm>
            <a:prstGeom prst="rect">
              <a:avLst/>
            </a:prstGeom>
            <a:noFill/>
          </p:spPr>
          <p:txBody>
            <a:bodyPr wrap="none" lIns="81641" tIns="40821" rIns="81641" bIns="40821" rtlCol="0">
              <a:spAutoFit/>
            </a:bodyPr>
            <a:lstStyle/>
            <a:p>
              <a:pPr defTabSz="816411">
                <a:defRPr/>
              </a:pPr>
              <a:r>
                <a:rPr lang="en-US" sz="1425" kern="0" dirty="0">
                  <a:solidFill>
                    <a:schemeClr val="accent2"/>
                  </a:solidFill>
                  <a:latin typeface="Arial"/>
                  <a:cs typeface="Arial"/>
                </a:rPr>
                <a:t>C:</a:t>
              </a:r>
            </a:p>
          </p:txBody>
        </p:sp>
        <p:sp>
          <p:nvSpPr>
            <p:cNvPr id="240" name="TextBox 239"/>
            <p:cNvSpPr txBox="1"/>
            <p:nvPr/>
          </p:nvSpPr>
          <p:spPr>
            <a:xfrm>
              <a:off x="5784083" y="3018011"/>
              <a:ext cx="347619" cy="301730"/>
            </a:xfrm>
            <a:prstGeom prst="rect">
              <a:avLst/>
            </a:prstGeom>
            <a:noFill/>
          </p:spPr>
          <p:txBody>
            <a:bodyPr wrap="none" lIns="81641" tIns="40821" rIns="81641" bIns="40821" rtlCol="0">
              <a:spAutoFit/>
            </a:bodyPr>
            <a:lstStyle/>
            <a:p>
              <a:pPr algn="r" defTabSz="816411">
                <a:defRPr/>
              </a:pPr>
              <a:r>
                <a:rPr lang="en-US" sz="1425" kern="0" dirty="0">
                  <a:solidFill>
                    <a:schemeClr val="accent2"/>
                  </a:solidFill>
                  <a:latin typeface="Arial"/>
                  <a:cs typeface="Arial"/>
                </a:rPr>
                <a:t>D:</a:t>
              </a:r>
            </a:p>
          </p:txBody>
        </p:sp>
        <p:sp>
          <p:nvSpPr>
            <p:cNvPr id="242" name="TextBox 241"/>
            <p:cNvSpPr txBox="1"/>
            <p:nvPr/>
          </p:nvSpPr>
          <p:spPr>
            <a:xfrm>
              <a:off x="6788713" y="3011609"/>
              <a:ext cx="338001" cy="301730"/>
            </a:xfrm>
            <a:prstGeom prst="rect">
              <a:avLst/>
            </a:prstGeom>
            <a:noFill/>
          </p:spPr>
          <p:txBody>
            <a:bodyPr wrap="none" lIns="81641" tIns="40821" rIns="81641" bIns="40821" rtlCol="0">
              <a:spAutoFit/>
            </a:bodyPr>
            <a:lstStyle/>
            <a:p>
              <a:pPr defTabSz="816411">
                <a:defRPr/>
              </a:pPr>
              <a:r>
                <a:rPr lang="en-US" sz="1425" kern="0" dirty="0">
                  <a:solidFill>
                    <a:schemeClr val="accent2"/>
                  </a:solidFill>
                  <a:latin typeface="Arial"/>
                  <a:cs typeface="Arial"/>
                </a:rPr>
                <a:t>E:</a:t>
              </a:r>
            </a:p>
          </p:txBody>
        </p:sp>
        <p:sp>
          <p:nvSpPr>
            <p:cNvPr id="243" name="TextBox 242"/>
            <p:cNvSpPr txBox="1"/>
            <p:nvPr/>
          </p:nvSpPr>
          <p:spPr>
            <a:xfrm>
              <a:off x="8116179" y="2378633"/>
              <a:ext cx="328383" cy="301730"/>
            </a:xfrm>
            <a:prstGeom prst="rect">
              <a:avLst/>
            </a:prstGeom>
            <a:noFill/>
          </p:spPr>
          <p:txBody>
            <a:bodyPr wrap="none" lIns="81641" tIns="40821" rIns="81641" bIns="40821" rtlCol="0">
              <a:spAutoFit/>
            </a:bodyPr>
            <a:lstStyle/>
            <a:p>
              <a:pPr defTabSz="816411">
                <a:defRPr/>
              </a:pPr>
              <a:r>
                <a:rPr lang="en-US" sz="1425" kern="0" dirty="0">
                  <a:solidFill>
                    <a:srgbClr val="333399"/>
                  </a:solidFill>
                  <a:latin typeface="Arial"/>
                  <a:cs typeface="Arial"/>
                </a:rPr>
                <a:t>F:</a:t>
              </a:r>
            </a:p>
          </p:txBody>
        </p:sp>
        <p:sp>
          <p:nvSpPr>
            <p:cNvPr id="78" name="Rounded Rectangle 77"/>
            <p:cNvSpPr/>
            <p:nvPr/>
          </p:nvSpPr>
          <p:spPr>
            <a:xfrm>
              <a:off x="9459990" y="4344781"/>
              <a:ext cx="298898" cy="193066"/>
            </a:xfrm>
            <a:prstGeom prst="roundRect">
              <a:avLst/>
            </a:prstGeom>
            <a:gradFill rotWithShape="1">
              <a:gsLst>
                <a:gs pos="0">
                  <a:sysClr val="windowText" lastClr="000000">
                    <a:tint val="100000"/>
                    <a:shade val="100000"/>
                    <a:satMod val="130000"/>
                  </a:sysClr>
                </a:gs>
                <a:gs pos="100000">
                  <a:sysClr val="windowText" lastClr="000000">
                    <a:tint val="50000"/>
                    <a:shade val="100000"/>
                    <a:satMod val="350000"/>
                  </a:sysClr>
                </a:gs>
              </a:gsLst>
              <a:lin ang="16200000" scaled="0"/>
            </a:gradFill>
            <a:ln w="9525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</a:ln>
            <a:effectLst/>
          </p:spPr>
          <p:txBody>
            <a:bodyPr lIns="81641" tIns="40821" rIns="81641" bIns="40821" rtlCol="0" anchor="ctr"/>
            <a:lstStyle/>
            <a:p>
              <a:pPr algn="ctr" defTabSz="816411">
                <a:defRPr/>
              </a:pPr>
              <a:endParaRPr lang="en-US" sz="1425" kern="0" dirty="0">
                <a:solidFill>
                  <a:sysClr val="window" lastClr="FFFFFF"/>
                </a:solidFill>
                <a:latin typeface="Arial"/>
                <a:cs typeface="Arial"/>
              </a:endParaRP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9756772" y="4293545"/>
              <a:ext cx="1609183" cy="301730"/>
            </a:xfrm>
            <a:prstGeom prst="rect">
              <a:avLst/>
            </a:prstGeom>
            <a:noFill/>
          </p:spPr>
          <p:txBody>
            <a:bodyPr wrap="none" lIns="81641" tIns="40821" rIns="81641" bIns="40821" rtlCol="0">
              <a:spAutoFit/>
            </a:bodyPr>
            <a:lstStyle/>
            <a:p>
              <a:pPr defTabSz="816411">
                <a:defRPr/>
              </a:pPr>
              <a:r>
                <a:rPr lang="en-US" sz="1425" kern="0" dirty="0">
                  <a:solidFill>
                    <a:sysClr val="windowText" lastClr="000000"/>
                  </a:solidFill>
                  <a:latin typeface="Arial"/>
                  <a:cs typeface="Arial"/>
                </a:rPr>
                <a:t>= cached partition</a:t>
              </a:r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9467035" y="3709818"/>
              <a:ext cx="342614" cy="449093"/>
              <a:chOff x="10623631" y="3732904"/>
              <a:chExt cx="571867" cy="777635"/>
            </a:xfrm>
          </p:grpSpPr>
          <p:sp>
            <p:nvSpPr>
              <p:cNvPr id="81" name="Rounded Rectangle 80"/>
              <p:cNvSpPr/>
              <p:nvPr/>
            </p:nvSpPr>
            <p:spPr>
              <a:xfrm>
                <a:off x="10623631" y="3732904"/>
                <a:ext cx="571867" cy="777635"/>
              </a:xfrm>
              <a:prstGeom prst="roundRect">
                <a:avLst/>
              </a:prstGeom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816411">
                  <a:defRPr/>
                </a:pPr>
                <a:endParaRPr lang="en-US" sz="1425" kern="0" dirty="0">
                  <a:solidFill>
                    <a:sysClr val="windowText" lastClr="000000"/>
                  </a:solidFill>
                  <a:latin typeface="Arial"/>
                  <a:cs typeface="Arial"/>
                </a:endParaRPr>
              </a:p>
            </p:txBody>
          </p:sp>
          <p:sp>
            <p:nvSpPr>
              <p:cNvPr id="82" name="Rounded Rectangle 81"/>
              <p:cNvSpPr/>
              <p:nvPr/>
            </p:nvSpPr>
            <p:spPr>
              <a:xfrm>
                <a:off x="10714103" y="3811193"/>
                <a:ext cx="393163" cy="256219"/>
              </a:xfrm>
              <a:prstGeom prst="roundRect">
                <a:avLst/>
              </a:prstGeom>
              <a:ln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16411">
                  <a:defRPr/>
                </a:pPr>
                <a:endParaRPr lang="en-US" sz="1425" kern="0" dirty="0">
                  <a:solidFill>
                    <a:sysClr val="window" lastClr="FFFFFF"/>
                  </a:solidFill>
                  <a:latin typeface="Arial"/>
                  <a:cs typeface="Arial"/>
                </a:endParaRPr>
              </a:p>
            </p:txBody>
          </p:sp>
          <p:sp>
            <p:nvSpPr>
              <p:cNvPr id="83" name="Rounded Rectangle 82"/>
              <p:cNvSpPr/>
              <p:nvPr/>
            </p:nvSpPr>
            <p:spPr>
              <a:xfrm>
                <a:off x="10714106" y="4163030"/>
                <a:ext cx="393157" cy="256219"/>
              </a:xfrm>
              <a:prstGeom prst="roundRect">
                <a:avLst/>
              </a:prstGeom>
              <a:ln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16411">
                  <a:defRPr/>
                </a:pPr>
                <a:endParaRPr lang="en-US" sz="1425" kern="0" dirty="0">
                  <a:solidFill>
                    <a:sysClr val="window" lastClr="FFFFFF"/>
                  </a:solidFill>
                  <a:latin typeface="Arial"/>
                  <a:cs typeface="Arial"/>
                </a:endParaRPr>
              </a:p>
            </p:txBody>
          </p:sp>
        </p:grpSp>
        <p:sp>
          <p:nvSpPr>
            <p:cNvPr id="85" name="TextBox 84"/>
            <p:cNvSpPr txBox="1"/>
            <p:nvPr/>
          </p:nvSpPr>
          <p:spPr>
            <a:xfrm>
              <a:off x="9820525" y="3771951"/>
              <a:ext cx="717913" cy="301730"/>
            </a:xfrm>
            <a:prstGeom prst="rect">
              <a:avLst/>
            </a:prstGeom>
            <a:noFill/>
          </p:spPr>
          <p:txBody>
            <a:bodyPr wrap="none" lIns="81641" tIns="40821" rIns="81641" bIns="40821" rtlCol="0">
              <a:spAutoFit/>
            </a:bodyPr>
            <a:lstStyle/>
            <a:p>
              <a:pPr defTabSz="816411">
                <a:defRPr/>
              </a:pPr>
              <a:r>
                <a:rPr lang="en-US" sz="1425" kern="0" dirty="0">
                  <a:solidFill>
                    <a:sysClr val="windowText" lastClr="000000"/>
                  </a:solidFill>
                  <a:latin typeface="Arial"/>
                  <a:cs typeface="Arial"/>
                </a:rPr>
                <a:t>= RDD</a:t>
              </a:r>
            </a:p>
          </p:txBody>
        </p:sp>
        <p:sp>
          <p:nvSpPr>
            <p:cNvPr id="88" name="Rounded Rectangle 87"/>
            <p:cNvSpPr/>
            <p:nvPr/>
          </p:nvSpPr>
          <p:spPr>
            <a:xfrm>
              <a:off x="6142231" y="3154700"/>
              <a:ext cx="430535" cy="1096909"/>
            </a:xfrm>
            <a:prstGeom prst="roundRect">
              <a:avLst/>
            </a:prstGeom>
            <a:ln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lIns="81641" tIns="40821" rIns="81641" bIns="40821" rtlCol="0" anchor="ctr"/>
            <a:lstStyle/>
            <a:p>
              <a:pPr algn="ctr" defTabSz="816411">
                <a:defRPr/>
              </a:pPr>
              <a:endParaRPr lang="en-US" sz="1425" kern="0" dirty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  <p:sp>
          <p:nvSpPr>
            <p:cNvPr id="89" name="Rounded Rectangle 88"/>
            <p:cNvSpPr/>
            <p:nvPr/>
          </p:nvSpPr>
          <p:spPr>
            <a:xfrm>
              <a:off x="6210343" y="3218101"/>
              <a:ext cx="295992" cy="189969"/>
            </a:xfrm>
            <a:prstGeom prst="roundRect">
              <a:avLst/>
            </a:prstGeom>
            <a:ln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1641" tIns="40821" rIns="81641" bIns="40821" rtlCol="0" anchor="ctr"/>
            <a:lstStyle/>
            <a:p>
              <a:pPr algn="ctr" defTabSz="816411">
                <a:defRPr/>
              </a:pPr>
              <a:endParaRPr lang="en-US" sz="1425" kern="0" dirty="0">
                <a:solidFill>
                  <a:sysClr val="window" lastClr="FFFFFF"/>
                </a:solidFill>
                <a:latin typeface="Arial"/>
                <a:cs typeface="Arial"/>
              </a:endParaRPr>
            </a:p>
          </p:txBody>
        </p:sp>
        <p:sp>
          <p:nvSpPr>
            <p:cNvPr id="90" name="Rounded Rectangle 89"/>
            <p:cNvSpPr/>
            <p:nvPr/>
          </p:nvSpPr>
          <p:spPr>
            <a:xfrm>
              <a:off x="6210343" y="3478963"/>
              <a:ext cx="295992" cy="189969"/>
            </a:xfrm>
            <a:prstGeom prst="roundRect">
              <a:avLst/>
            </a:prstGeom>
            <a:ln/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lIns="81641" tIns="40821" rIns="81641" bIns="40821" rtlCol="0" anchor="ctr"/>
            <a:lstStyle/>
            <a:p>
              <a:pPr algn="ctr" defTabSz="816411">
                <a:defRPr/>
              </a:pPr>
              <a:endParaRPr lang="en-US" sz="1425" kern="0" dirty="0">
                <a:solidFill>
                  <a:sysClr val="window" lastClr="FFFFFF"/>
                </a:solidFill>
                <a:latin typeface="Arial"/>
                <a:cs typeface="Arial"/>
              </a:endParaRPr>
            </a:p>
          </p:txBody>
        </p:sp>
        <p:sp>
          <p:nvSpPr>
            <p:cNvPr id="91" name="Rounded Rectangle 90"/>
            <p:cNvSpPr/>
            <p:nvPr/>
          </p:nvSpPr>
          <p:spPr>
            <a:xfrm>
              <a:off x="6210343" y="3731884"/>
              <a:ext cx="295992" cy="189969"/>
            </a:xfrm>
            <a:prstGeom prst="roundRect">
              <a:avLst/>
            </a:prstGeom>
            <a:ln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81641" tIns="40821" rIns="81641" bIns="40821" rtlCol="0" anchor="ctr"/>
            <a:lstStyle/>
            <a:p>
              <a:pPr algn="ctr" defTabSz="816411">
                <a:defRPr/>
              </a:pPr>
              <a:endParaRPr lang="en-US" sz="1425" kern="0" dirty="0">
                <a:solidFill>
                  <a:sysClr val="window" lastClr="FFFFFF"/>
                </a:solidFill>
                <a:latin typeface="Arial"/>
                <a:cs typeface="Arial"/>
              </a:endParaRPr>
            </a:p>
          </p:txBody>
        </p:sp>
        <p:sp>
          <p:nvSpPr>
            <p:cNvPr id="92" name="Rounded Rectangle 91"/>
            <p:cNvSpPr/>
            <p:nvPr/>
          </p:nvSpPr>
          <p:spPr>
            <a:xfrm>
              <a:off x="6210343" y="3992746"/>
              <a:ext cx="295992" cy="189969"/>
            </a:xfrm>
            <a:prstGeom prst="roundRect">
              <a:avLst/>
            </a:prstGeom>
            <a:ln/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lIns="81641" tIns="40821" rIns="81641" bIns="40821" rtlCol="0" anchor="ctr"/>
            <a:lstStyle/>
            <a:p>
              <a:pPr algn="ctr" defTabSz="816411">
                <a:defRPr/>
              </a:pPr>
              <a:endParaRPr lang="en-US" sz="1425" kern="0" dirty="0">
                <a:solidFill>
                  <a:sysClr val="window" lastClr="FFFFFF"/>
                </a:solidFill>
                <a:latin typeface="Arial"/>
                <a:cs typeface="Arial"/>
              </a:endParaRPr>
            </a:p>
          </p:txBody>
        </p:sp>
        <p:cxnSp>
          <p:nvCxnSpPr>
            <p:cNvPr id="202" name="Straight Arrow Connector 201"/>
            <p:cNvCxnSpPr>
              <a:stCxn id="90" idx="3"/>
              <a:endCxn id="182" idx="1"/>
            </p:cNvCxnSpPr>
            <p:nvPr/>
          </p:nvCxnSpPr>
          <p:spPr>
            <a:xfrm>
              <a:off x="6506336" y="3573947"/>
              <a:ext cx="638025" cy="0"/>
            </a:xfrm>
            <a:prstGeom prst="straightConnector1">
              <a:avLst/>
            </a:prstGeom>
            <a:noFill/>
            <a:ln w="25400" cap="flat" cmpd="sng" algn="ctr">
              <a:solidFill>
                <a:srgbClr val="000000"/>
              </a:solidFill>
              <a:prstDash val="solid"/>
              <a:round/>
              <a:headEnd type="none"/>
              <a:tailEnd type="triangle" w="lg" len="lg"/>
            </a:ln>
            <a:effectLst/>
          </p:spPr>
        </p:cxnSp>
        <p:cxnSp>
          <p:nvCxnSpPr>
            <p:cNvPr id="206" name="Straight Arrow Connector 205"/>
            <p:cNvCxnSpPr>
              <a:stCxn id="89" idx="3"/>
              <a:endCxn id="181" idx="1"/>
            </p:cNvCxnSpPr>
            <p:nvPr/>
          </p:nvCxnSpPr>
          <p:spPr>
            <a:xfrm>
              <a:off x="6506336" y="3313085"/>
              <a:ext cx="638025" cy="0"/>
            </a:xfrm>
            <a:prstGeom prst="straightConnector1">
              <a:avLst/>
            </a:prstGeom>
            <a:noFill/>
            <a:ln w="25400" cap="flat" cmpd="sng" algn="ctr">
              <a:solidFill>
                <a:srgbClr val="000000"/>
              </a:solidFill>
              <a:prstDash val="solid"/>
              <a:round/>
              <a:headEnd type="none"/>
              <a:tailEnd type="triangle" w="lg" len="lg"/>
            </a:ln>
            <a:effectLst/>
          </p:spPr>
        </p:cxnSp>
        <p:cxnSp>
          <p:nvCxnSpPr>
            <p:cNvPr id="207" name="Straight Arrow Connector 206"/>
            <p:cNvCxnSpPr>
              <a:stCxn id="91" idx="3"/>
              <a:endCxn id="183" idx="1"/>
            </p:cNvCxnSpPr>
            <p:nvPr/>
          </p:nvCxnSpPr>
          <p:spPr>
            <a:xfrm>
              <a:off x="6506336" y="3826868"/>
              <a:ext cx="638025" cy="0"/>
            </a:xfrm>
            <a:prstGeom prst="straightConnector1">
              <a:avLst/>
            </a:prstGeom>
            <a:noFill/>
            <a:ln w="25400" cap="flat" cmpd="sng" algn="ctr">
              <a:solidFill>
                <a:srgbClr val="000000"/>
              </a:solidFill>
              <a:prstDash val="solid"/>
              <a:round/>
              <a:headEnd type="none"/>
              <a:tailEnd type="triangle" w="lg" len="lg"/>
            </a:ln>
            <a:effectLst/>
          </p:spPr>
        </p:cxnSp>
        <p:cxnSp>
          <p:nvCxnSpPr>
            <p:cNvPr id="208" name="Straight Arrow Connector 207"/>
            <p:cNvCxnSpPr>
              <a:stCxn id="92" idx="3"/>
              <a:endCxn id="184" idx="1"/>
            </p:cNvCxnSpPr>
            <p:nvPr/>
          </p:nvCxnSpPr>
          <p:spPr>
            <a:xfrm>
              <a:off x="6506336" y="4087730"/>
              <a:ext cx="638025" cy="0"/>
            </a:xfrm>
            <a:prstGeom prst="straightConnector1">
              <a:avLst/>
            </a:prstGeom>
            <a:noFill/>
            <a:ln w="25400" cap="flat" cmpd="sng" algn="ctr">
              <a:solidFill>
                <a:srgbClr val="000000"/>
              </a:solidFill>
              <a:prstDash val="solid"/>
              <a:round/>
              <a:headEnd type="none"/>
              <a:tailEnd type="triangle" w="lg" len="lg"/>
            </a:ln>
            <a:effectLst/>
          </p:spPr>
        </p:cxnSp>
        <p:sp>
          <p:nvSpPr>
            <p:cNvPr id="97" name="Rounded Rectangle 96"/>
            <p:cNvSpPr/>
            <p:nvPr/>
          </p:nvSpPr>
          <p:spPr>
            <a:xfrm>
              <a:off x="5221651" y="3154700"/>
              <a:ext cx="430535" cy="1096909"/>
            </a:xfrm>
            <a:prstGeom prst="roundRect">
              <a:avLst/>
            </a:prstGeom>
            <a:ln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lIns="81641" tIns="40821" rIns="81641" bIns="40821" rtlCol="0" anchor="ctr"/>
            <a:lstStyle/>
            <a:p>
              <a:pPr algn="ctr" defTabSz="816411">
                <a:defRPr/>
              </a:pPr>
              <a:endParaRPr lang="en-US" sz="1425" kern="0" dirty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  <p:sp>
          <p:nvSpPr>
            <p:cNvPr id="98" name="Rounded Rectangle 97"/>
            <p:cNvSpPr/>
            <p:nvPr/>
          </p:nvSpPr>
          <p:spPr>
            <a:xfrm>
              <a:off x="5289764" y="3218101"/>
              <a:ext cx="295992" cy="189969"/>
            </a:xfrm>
            <a:prstGeom prst="roundRect">
              <a:avLst/>
            </a:prstGeom>
            <a:ln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1641" tIns="40821" rIns="81641" bIns="40821" rtlCol="0" anchor="ctr"/>
            <a:lstStyle/>
            <a:p>
              <a:pPr algn="ctr" defTabSz="816411">
                <a:defRPr/>
              </a:pPr>
              <a:endParaRPr lang="en-US" sz="1425" kern="0" dirty="0">
                <a:solidFill>
                  <a:sysClr val="window" lastClr="FFFFFF"/>
                </a:solidFill>
                <a:latin typeface="Arial"/>
                <a:cs typeface="Arial"/>
              </a:endParaRPr>
            </a:p>
          </p:txBody>
        </p:sp>
        <p:sp>
          <p:nvSpPr>
            <p:cNvPr id="99" name="Rounded Rectangle 98"/>
            <p:cNvSpPr/>
            <p:nvPr/>
          </p:nvSpPr>
          <p:spPr>
            <a:xfrm>
              <a:off x="5289764" y="3478963"/>
              <a:ext cx="295992" cy="189969"/>
            </a:xfrm>
            <a:prstGeom prst="roundRect">
              <a:avLst/>
            </a:prstGeom>
            <a:ln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1641" tIns="40821" rIns="81641" bIns="40821" rtlCol="0" anchor="ctr"/>
            <a:lstStyle/>
            <a:p>
              <a:pPr algn="ctr" defTabSz="816411">
                <a:defRPr/>
              </a:pPr>
              <a:endParaRPr lang="en-US" sz="1425" kern="0" dirty="0">
                <a:solidFill>
                  <a:sysClr val="window" lastClr="FFFFFF"/>
                </a:solidFill>
                <a:latin typeface="Arial"/>
                <a:cs typeface="Arial"/>
              </a:endParaRPr>
            </a:p>
          </p:txBody>
        </p:sp>
        <p:sp>
          <p:nvSpPr>
            <p:cNvPr id="100" name="Rounded Rectangle 99"/>
            <p:cNvSpPr/>
            <p:nvPr/>
          </p:nvSpPr>
          <p:spPr>
            <a:xfrm>
              <a:off x="5289764" y="3731884"/>
              <a:ext cx="295992" cy="189969"/>
            </a:xfrm>
            <a:prstGeom prst="roundRect">
              <a:avLst/>
            </a:prstGeom>
            <a:ln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1641" tIns="40821" rIns="81641" bIns="40821" rtlCol="0" anchor="ctr"/>
            <a:lstStyle/>
            <a:p>
              <a:pPr algn="ctr" defTabSz="816411">
                <a:defRPr/>
              </a:pPr>
              <a:endParaRPr lang="en-US" sz="1425" kern="0" dirty="0">
                <a:solidFill>
                  <a:sysClr val="window" lastClr="FFFFFF"/>
                </a:solidFill>
                <a:latin typeface="Arial"/>
                <a:cs typeface="Arial"/>
              </a:endParaRPr>
            </a:p>
          </p:txBody>
        </p:sp>
        <p:sp>
          <p:nvSpPr>
            <p:cNvPr id="101" name="Rounded Rectangle 100"/>
            <p:cNvSpPr/>
            <p:nvPr/>
          </p:nvSpPr>
          <p:spPr>
            <a:xfrm>
              <a:off x="5289764" y="3992746"/>
              <a:ext cx="295992" cy="189969"/>
            </a:xfrm>
            <a:prstGeom prst="roundRect">
              <a:avLst/>
            </a:prstGeom>
            <a:ln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1641" tIns="40821" rIns="81641" bIns="40821" rtlCol="0" anchor="ctr"/>
            <a:lstStyle/>
            <a:p>
              <a:pPr algn="ctr" defTabSz="816411">
                <a:defRPr/>
              </a:pPr>
              <a:endParaRPr lang="en-US" sz="1425" kern="0" dirty="0">
                <a:solidFill>
                  <a:sysClr val="window" lastClr="FFFFFF"/>
                </a:solidFill>
                <a:latin typeface="Arial"/>
                <a:cs typeface="Arial"/>
              </a:endParaRPr>
            </a:p>
          </p:txBody>
        </p:sp>
        <p:cxnSp>
          <p:nvCxnSpPr>
            <p:cNvPr id="102" name="Straight Arrow Connector 101"/>
            <p:cNvCxnSpPr>
              <a:stCxn id="99" idx="3"/>
              <a:endCxn id="90" idx="1"/>
            </p:cNvCxnSpPr>
            <p:nvPr/>
          </p:nvCxnSpPr>
          <p:spPr>
            <a:xfrm>
              <a:off x="5585755" y="3573947"/>
              <a:ext cx="624588" cy="0"/>
            </a:xfrm>
            <a:prstGeom prst="straightConnector1">
              <a:avLst/>
            </a:prstGeom>
            <a:noFill/>
            <a:ln w="25400" cap="flat" cmpd="sng" algn="ctr">
              <a:solidFill>
                <a:srgbClr val="000000"/>
              </a:solidFill>
              <a:prstDash val="solid"/>
              <a:round/>
              <a:headEnd type="none"/>
              <a:tailEnd type="triangle" w="lg" len="lg"/>
            </a:ln>
            <a:effectLst/>
          </p:spPr>
        </p:cxnSp>
        <p:cxnSp>
          <p:nvCxnSpPr>
            <p:cNvPr id="103" name="Straight Arrow Connector 102"/>
            <p:cNvCxnSpPr>
              <a:stCxn id="98" idx="3"/>
              <a:endCxn id="89" idx="1"/>
            </p:cNvCxnSpPr>
            <p:nvPr/>
          </p:nvCxnSpPr>
          <p:spPr>
            <a:xfrm>
              <a:off x="5585755" y="3313085"/>
              <a:ext cx="624588" cy="0"/>
            </a:xfrm>
            <a:prstGeom prst="straightConnector1">
              <a:avLst/>
            </a:prstGeom>
            <a:noFill/>
            <a:ln w="25400" cap="flat" cmpd="sng" algn="ctr">
              <a:solidFill>
                <a:srgbClr val="000000"/>
              </a:solidFill>
              <a:prstDash val="solid"/>
              <a:round/>
              <a:headEnd type="none"/>
              <a:tailEnd type="triangle" w="lg" len="lg"/>
            </a:ln>
            <a:effectLst/>
          </p:spPr>
        </p:cxnSp>
        <p:cxnSp>
          <p:nvCxnSpPr>
            <p:cNvPr id="104" name="Straight Arrow Connector 103"/>
            <p:cNvCxnSpPr>
              <a:stCxn id="100" idx="3"/>
              <a:endCxn id="91" idx="1"/>
            </p:cNvCxnSpPr>
            <p:nvPr/>
          </p:nvCxnSpPr>
          <p:spPr>
            <a:xfrm>
              <a:off x="5585755" y="3826868"/>
              <a:ext cx="624588" cy="0"/>
            </a:xfrm>
            <a:prstGeom prst="straightConnector1">
              <a:avLst/>
            </a:prstGeom>
            <a:noFill/>
            <a:ln w="25400" cap="flat" cmpd="sng" algn="ctr">
              <a:solidFill>
                <a:srgbClr val="000000"/>
              </a:solidFill>
              <a:prstDash val="solid"/>
              <a:round/>
              <a:headEnd type="none"/>
              <a:tailEnd type="triangle" w="lg" len="lg"/>
            </a:ln>
            <a:effectLst/>
          </p:spPr>
        </p:cxnSp>
        <p:cxnSp>
          <p:nvCxnSpPr>
            <p:cNvPr id="105" name="Straight Arrow Connector 104"/>
            <p:cNvCxnSpPr>
              <a:stCxn id="101" idx="3"/>
              <a:endCxn id="92" idx="1"/>
            </p:cNvCxnSpPr>
            <p:nvPr/>
          </p:nvCxnSpPr>
          <p:spPr>
            <a:xfrm>
              <a:off x="5585755" y="4087730"/>
              <a:ext cx="624588" cy="0"/>
            </a:xfrm>
            <a:prstGeom prst="straightConnector1">
              <a:avLst/>
            </a:prstGeom>
            <a:noFill/>
            <a:ln w="25400" cap="flat" cmpd="sng" algn="ctr">
              <a:solidFill>
                <a:srgbClr val="000000"/>
              </a:solidFill>
              <a:prstDash val="solid"/>
              <a:round/>
              <a:headEnd type="none"/>
              <a:tailEnd type="triangle" w="lg" len="lg"/>
            </a:ln>
            <a:effectLst/>
          </p:spPr>
        </p:cxnSp>
        <p:sp>
          <p:nvSpPr>
            <p:cNvPr id="110" name="TextBox 109"/>
            <p:cNvSpPr txBox="1"/>
            <p:nvPr/>
          </p:nvSpPr>
          <p:spPr>
            <a:xfrm>
              <a:off x="5687078" y="4170894"/>
              <a:ext cx="519141" cy="301730"/>
            </a:xfrm>
            <a:prstGeom prst="rect">
              <a:avLst/>
            </a:prstGeom>
            <a:noFill/>
          </p:spPr>
          <p:txBody>
            <a:bodyPr wrap="none" lIns="81641" tIns="40821" rIns="81641" bIns="40821" rtlCol="0">
              <a:spAutoFit/>
            </a:bodyPr>
            <a:lstStyle/>
            <a:p>
              <a:pPr defTabSz="816411">
                <a:defRPr/>
              </a:pPr>
              <a:r>
                <a:rPr lang="en-US" sz="1425" kern="0" dirty="0">
                  <a:solidFill>
                    <a:sysClr val="windowText" lastClr="000000"/>
                  </a:solidFill>
                  <a:latin typeface="Arial"/>
                  <a:cs typeface="Arial"/>
                </a:rPr>
                <a:t>map</a:t>
              </a:r>
            </a:p>
          </p:txBody>
        </p:sp>
      </p:grp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Scheduler: General </a:t>
            </a:r>
            <a:r>
              <a:rPr lang="sl-SI" dirty="0"/>
              <a:t>DAGs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4953000"/>
            <a:ext cx="8229600" cy="1724707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Supports general task graphs</a:t>
            </a:r>
          </a:p>
          <a:p>
            <a:r>
              <a:rPr lang="en-US" dirty="0"/>
              <a:t>Pipelines functions where possible</a:t>
            </a:r>
          </a:p>
          <a:p>
            <a:r>
              <a:rPr lang="en-US" dirty="0"/>
              <a:t>Cache-aware data reuse &amp; locality</a:t>
            </a:r>
          </a:p>
          <a:p>
            <a:r>
              <a:rPr lang="en-US" dirty="0"/>
              <a:t>Partitioning-aware to avoid shuffles</a:t>
            </a:r>
          </a:p>
          <a:p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7238B-3E22-C247-A7F7-3C93587DCCF6}" type="datetime1">
              <a:rPr lang="en-US" smtClean="0"/>
              <a:t>9/20/2023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Jure Leskovec, Stanford CS246: Mining Massive Datasets, http://cs246.stanford.edu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26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686800" cy="987552"/>
          </a:xfrm>
        </p:spPr>
        <p:txBody>
          <a:bodyPr>
            <a:normAutofit/>
          </a:bodyPr>
          <a:lstStyle/>
          <a:p>
            <a:r>
              <a:rPr lang="en-US" dirty="0"/>
              <a:t>Data Analytics Software Stack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82A03-A455-9746-A929-B3D7A1883788}" type="datetime1">
              <a:rPr lang="en-US" smtClean="0"/>
              <a:t>9/20/2023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Jure Leskovec, Stanford CS246: Mining Massive Datasets, http://cs246.stanford.edu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62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t="17337" b="10194"/>
          <a:stretch/>
        </p:blipFill>
        <p:spPr>
          <a:xfrm>
            <a:off x="0" y="1902150"/>
            <a:ext cx="9144000" cy="396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581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Problems Suited for </a:t>
            </a:r>
            <a:br>
              <a:rPr lang="en-US" dirty="0"/>
            </a:br>
            <a:r>
              <a:rPr lang="en-US" dirty="0" err="1"/>
              <a:t>MapReduce</a:t>
            </a:r>
            <a:endParaRPr lang="en-US" dirty="0"/>
          </a:p>
        </p:txBody>
      </p:sp>
      <p:sp>
        <p:nvSpPr>
          <p:cNvPr id="8" name="Subtitle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993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Host size</a:t>
            </a:r>
          </a:p>
        </p:txBody>
      </p:sp>
      <p:sp>
        <p:nvSpPr>
          <p:cNvPr id="829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Suppose we have a large web corpus</a:t>
            </a:r>
          </a:p>
          <a:p>
            <a:r>
              <a:rPr lang="en-US" dirty="0"/>
              <a:t>Look at the metadata file</a:t>
            </a:r>
          </a:p>
          <a:p>
            <a:pPr lvl="1"/>
            <a:r>
              <a:rPr lang="en-US" dirty="0"/>
              <a:t>Lines of the form: (URL, size, date, …)</a:t>
            </a:r>
          </a:p>
          <a:p>
            <a:r>
              <a:rPr lang="en-US" b="1" dirty="0"/>
              <a:t>For each host, find the total number of bytes</a:t>
            </a:r>
          </a:p>
          <a:p>
            <a:pPr lvl="1"/>
            <a:r>
              <a:rPr lang="en-US" dirty="0"/>
              <a:t>That is, the sum of the page sizes for all URLs from that particular host</a:t>
            </a:r>
          </a:p>
          <a:p>
            <a:pPr lvl="8"/>
            <a:endParaRPr lang="en-US" dirty="0">
              <a:solidFill>
                <a:schemeClr val="accent3"/>
              </a:solidFill>
            </a:endParaRPr>
          </a:p>
          <a:p>
            <a:r>
              <a:rPr lang="en-US" b="1" dirty="0">
                <a:solidFill>
                  <a:srgbClr val="0000FF"/>
                </a:solidFill>
              </a:rPr>
              <a:t>Other examples: </a:t>
            </a:r>
          </a:p>
          <a:p>
            <a:pPr lvl="1"/>
            <a:r>
              <a:rPr lang="en-US" dirty="0"/>
              <a:t>Link analysis and graph processing</a:t>
            </a:r>
          </a:p>
          <a:p>
            <a:pPr lvl="1"/>
            <a:r>
              <a:rPr lang="en-US" dirty="0"/>
              <a:t>Machine Learning algorithms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4B1DC-58E0-1F4F-9913-8A5FC45BEEC7}" type="datetime1">
              <a:rPr lang="en-US" smtClean="0"/>
              <a:t>9/20/2023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Jure Leskovec, Stanford CS246: Mining Massive Datasets, http://cs246.stanford.edu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92885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Language Model</a:t>
            </a:r>
          </a:p>
        </p:txBody>
      </p:sp>
      <p:sp>
        <p:nvSpPr>
          <p:cNvPr id="1044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0000FF"/>
                </a:solidFill>
              </a:rPr>
              <a:t>Statistical machine translation:</a:t>
            </a:r>
          </a:p>
          <a:p>
            <a:pPr lvl="1"/>
            <a:r>
              <a:rPr lang="en-US" dirty="0"/>
              <a:t>Need to count number of times every 5-word sequence occurs in a large corpus of documents</a:t>
            </a:r>
          </a:p>
          <a:p>
            <a:pPr lvl="8"/>
            <a:endParaRPr lang="en-US" dirty="0"/>
          </a:p>
          <a:p>
            <a:r>
              <a:rPr lang="en-US" b="1" dirty="0"/>
              <a:t>Very easy with </a:t>
            </a:r>
            <a:r>
              <a:rPr lang="en-US" b="1" dirty="0" err="1"/>
              <a:t>MapReduce</a:t>
            </a:r>
            <a:r>
              <a:rPr lang="en-US" b="1" dirty="0"/>
              <a:t>:</a:t>
            </a:r>
          </a:p>
          <a:p>
            <a:pPr lvl="1"/>
            <a:r>
              <a:rPr lang="en-US" b="1" dirty="0"/>
              <a:t>Map:</a:t>
            </a:r>
            <a:r>
              <a:rPr lang="en-US" dirty="0"/>
              <a:t> </a:t>
            </a:r>
          </a:p>
          <a:p>
            <a:pPr lvl="2"/>
            <a:r>
              <a:rPr lang="en-US" dirty="0"/>
              <a:t>Extract (5-word sequence, count) from document</a:t>
            </a:r>
          </a:p>
          <a:p>
            <a:pPr lvl="1"/>
            <a:r>
              <a:rPr lang="en-US" b="1" dirty="0"/>
              <a:t>Reduce: </a:t>
            </a:r>
          </a:p>
          <a:p>
            <a:pPr lvl="2"/>
            <a:r>
              <a:rPr lang="en-US" dirty="0"/>
              <a:t>Combine the counts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CBE78-8D21-814B-B7D9-328B3A785949}" type="datetime1">
              <a:rPr lang="en-US" smtClean="0"/>
              <a:t>9/20/2023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Jure Leskovec, Stanford CS246: Mining Massive Datasets, http://cs246.stanford.edu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38132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Join By Map-Reduce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95401"/>
            <a:ext cx="8229600" cy="2133600"/>
          </a:xfrm>
        </p:spPr>
        <p:txBody>
          <a:bodyPr/>
          <a:lstStyle/>
          <a:p>
            <a:r>
              <a:rPr lang="en-US" b="1" dirty="0"/>
              <a:t>Compute the natural join </a:t>
            </a:r>
            <a:r>
              <a:rPr lang="en-US" b="1" i="1" dirty="0"/>
              <a:t>R(A,B) </a:t>
            </a:r>
            <a:r>
              <a:rPr lang="en-US" b="1" dirty="0"/>
              <a:t>⋈</a:t>
            </a:r>
            <a:r>
              <a:rPr lang="en-US" b="1" i="1" dirty="0"/>
              <a:t> S(B,C)</a:t>
            </a:r>
          </a:p>
          <a:p>
            <a:r>
              <a:rPr lang="en-US" i="1" dirty="0"/>
              <a:t>R</a:t>
            </a:r>
            <a:r>
              <a:rPr lang="en-US" dirty="0"/>
              <a:t> and </a:t>
            </a:r>
            <a:r>
              <a:rPr lang="en-US" i="1" dirty="0"/>
              <a:t>S</a:t>
            </a:r>
            <a:r>
              <a:rPr lang="en-US" dirty="0"/>
              <a:t> are each stored in files</a:t>
            </a:r>
          </a:p>
          <a:p>
            <a:r>
              <a:rPr lang="en-US" dirty="0"/>
              <a:t>Tuples are pairs </a:t>
            </a:r>
            <a:r>
              <a:rPr lang="en-US" i="1" dirty="0"/>
              <a:t>(</a:t>
            </a:r>
            <a:r>
              <a:rPr lang="en-US" i="1" dirty="0" err="1"/>
              <a:t>a,b</a:t>
            </a:r>
            <a:r>
              <a:rPr lang="en-US" i="1" dirty="0"/>
              <a:t>)</a:t>
            </a:r>
            <a:r>
              <a:rPr lang="en-US" dirty="0"/>
              <a:t> or </a:t>
            </a:r>
            <a:r>
              <a:rPr lang="en-US" i="1" dirty="0"/>
              <a:t>(</a:t>
            </a:r>
            <a:r>
              <a:rPr lang="en-US" i="1" dirty="0" err="1"/>
              <a:t>b,c</a:t>
            </a:r>
            <a:r>
              <a:rPr lang="en-US" i="1" dirty="0"/>
              <a:t>)</a:t>
            </a:r>
          </a:p>
          <a:p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8EB824-E9F5-F749-A993-617257E30EA0}" type="datetime1">
              <a:rPr lang="en-US" smtClean="0"/>
              <a:t>9/20/2023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Jure Leskovec, Stanford CS246: Mining Massive Datasets, http://cs246.stanford.edu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66</a:t>
            </a:fld>
            <a:endParaRPr lang="en-US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0999675"/>
              </p:ext>
            </p:extLst>
          </p:nvPr>
        </p:nvGraphicFramePr>
        <p:xfrm>
          <a:off x="304800" y="3581400"/>
          <a:ext cx="2209800" cy="1854200"/>
        </p:xfrm>
        <a:graphic>
          <a:graphicData uri="http://schemas.openxmlformats.org/drawingml/2006/table">
            <a:tbl>
              <a:tblPr firstRow="1">
                <a:tableStyleId>{073A0DAA-6AF3-43AB-8588-CEC1D06C72B9}</a:tableStyleId>
              </a:tblPr>
              <a:tblGrid>
                <a:gridCol w="1104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04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Arial" pitchFamily="34" charset="0"/>
                          <a:cs typeface="Arial" pitchFamily="34" charset="0"/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Arial" pitchFamily="34" charset="0"/>
                          <a:cs typeface="Arial" pitchFamily="34" charset="0"/>
                        </a:rPr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itchFamily="34" charset="0"/>
                          <a:cs typeface="Arial" pitchFamily="34" charset="0"/>
                        </a:rPr>
                        <a:t>a</a:t>
                      </a:r>
                      <a:r>
                        <a:rPr lang="en-US" baseline="-25000" dirty="0">
                          <a:latin typeface="Arial" pitchFamily="34" charset="0"/>
                          <a:cs typeface="Arial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itchFamily="34" charset="0"/>
                          <a:cs typeface="Arial" pitchFamily="34" charset="0"/>
                        </a:rPr>
                        <a:t>b</a:t>
                      </a:r>
                      <a:r>
                        <a:rPr lang="en-US" baseline="-25000" dirty="0">
                          <a:latin typeface="Arial" pitchFamily="34" charset="0"/>
                          <a:cs typeface="Arial" pitchFamily="34" charset="0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itchFamily="34" charset="0"/>
                          <a:cs typeface="Arial" pitchFamily="34" charset="0"/>
                        </a:rPr>
                        <a:t>a</a:t>
                      </a:r>
                      <a:r>
                        <a:rPr lang="en-US" baseline="-25000" dirty="0">
                          <a:latin typeface="Arial" pitchFamily="34" charset="0"/>
                          <a:cs typeface="Arial" pitchFamily="34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itchFamily="34" charset="0"/>
                          <a:cs typeface="Arial" pitchFamily="34" charset="0"/>
                        </a:rPr>
                        <a:t>b</a:t>
                      </a:r>
                      <a:r>
                        <a:rPr lang="en-US" baseline="-25000" dirty="0">
                          <a:latin typeface="Arial" pitchFamily="34" charset="0"/>
                          <a:cs typeface="Arial" pitchFamily="34" charset="0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itchFamily="34" charset="0"/>
                          <a:cs typeface="Arial" pitchFamily="34" charset="0"/>
                        </a:rPr>
                        <a:t>a</a:t>
                      </a:r>
                      <a:r>
                        <a:rPr lang="en-US" baseline="-25000" dirty="0">
                          <a:latin typeface="Arial" pitchFamily="34" charset="0"/>
                          <a:cs typeface="Arial" pitchFamily="34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itchFamily="34" charset="0"/>
                          <a:cs typeface="Arial" pitchFamily="34" charset="0"/>
                        </a:rPr>
                        <a:t>b</a:t>
                      </a:r>
                      <a:r>
                        <a:rPr lang="en-US" baseline="-25000" dirty="0">
                          <a:latin typeface="Arial" pitchFamily="34" charset="0"/>
                          <a:cs typeface="Arial" pitchFamily="34" charset="0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itchFamily="34" charset="0"/>
                          <a:cs typeface="Arial" pitchFamily="34" charset="0"/>
                        </a:rPr>
                        <a:t>a</a:t>
                      </a:r>
                      <a:r>
                        <a:rPr lang="en-US" baseline="-25000" dirty="0">
                          <a:latin typeface="Arial" pitchFamily="34" charset="0"/>
                          <a:cs typeface="Arial" pitchFamily="34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itchFamily="34" charset="0"/>
                          <a:cs typeface="Arial" pitchFamily="34" charset="0"/>
                        </a:rPr>
                        <a:t>b</a:t>
                      </a:r>
                      <a:r>
                        <a:rPr lang="en-US" baseline="-25000" dirty="0">
                          <a:latin typeface="Arial" pitchFamily="34" charset="0"/>
                          <a:cs typeface="Arial" pitchFamily="34" charset="0"/>
                        </a:rPr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3875983"/>
              </p:ext>
            </p:extLst>
          </p:nvPr>
        </p:nvGraphicFramePr>
        <p:xfrm>
          <a:off x="3810000" y="3657600"/>
          <a:ext cx="2209800" cy="1483360"/>
        </p:xfrm>
        <a:graphic>
          <a:graphicData uri="http://schemas.openxmlformats.org/drawingml/2006/table">
            <a:tbl>
              <a:tblPr firstRow="1">
                <a:tableStyleId>{073A0DAA-6AF3-43AB-8588-CEC1D06C72B9}</a:tableStyleId>
              </a:tblPr>
              <a:tblGrid>
                <a:gridCol w="1104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04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Arial" pitchFamily="34" charset="0"/>
                          <a:cs typeface="Arial" pitchFamily="34" charset="0"/>
                        </a:rPr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Arial" pitchFamily="34" charset="0"/>
                          <a:cs typeface="Arial" pitchFamily="34" charset="0"/>
                        </a:rPr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itchFamily="34" charset="0"/>
                          <a:cs typeface="Arial" pitchFamily="34" charset="0"/>
                        </a:rPr>
                        <a:t>b</a:t>
                      </a:r>
                      <a:r>
                        <a:rPr lang="en-US" baseline="-25000" dirty="0">
                          <a:latin typeface="Arial" pitchFamily="34" charset="0"/>
                          <a:cs typeface="Arial" pitchFamily="34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itchFamily="34" charset="0"/>
                          <a:cs typeface="Arial" pitchFamily="34" charset="0"/>
                        </a:rPr>
                        <a:t>c</a:t>
                      </a:r>
                      <a:r>
                        <a:rPr lang="en-US" baseline="-25000" dirty="0">
                          <a:latin typeface="Arial" pitchFamily="34" charset="0"/>
                          <a:cs typeface="Arial" pitchFamily="34" charset="0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itchFamily="34" charset="0"/>
                          <a:cs typeface="Arial" pitchFamily="34" charset="0"/>
                        </a:rPr>
                        <a:t>b</a:t>
                      </a:r>
                      <a:r>
                        <a:rPr lang="en-US" baseline="-25000" dirty="0">
                          <a:latin typeface="Arial" pitchFamily="34" charset="0"/>
                          <a:cs typeface="Arial" pitchFamily="34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itchFamily="34" charset="0"/>
                          <a:cs typeface="Arial" pitchFamily="34" charset="0"/>
                        </a:rPr>
                        <a:t>c</a:t>
                      </a:r>
                      <a:r>
                        <a:rPr lang="en-US" baseline="-25000" dirty="0">
                          <a:latin typeface="Arial" pitchFamily="34" charset="0"/>
                          <a:cs typeface="Arial" pitchFamily="34" charset="0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itchFamily="34" charset="0"/>
                          <a:cs typeface="Arial" pitchFamily="34" charset="0"/>
                        </a:rPr>
                        <a:t>b</a:t>
                      </a:r>
                      <a:r>
                        <a:rPr lang="en-US" baseline="-25000" dirty="0">
                          <a:latin typeface="Arial" pitchFamily="34" charset="0"/>
                          <a:cs typeface="Arial" pitchFamily="34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itchFamily="34" charset="0"/>
                          <a:cs typeface="Arial" pitchFamily="34" charset="0"/>
                        </a:rPr>
                        <a:t>c</a:t>
                      </a:r>
                      <a:r>
                        <a:rPr lang="en-US" baseline="-25000" dirty="0">
                          <a:latin typeface="Arial" pitchFamily="34" charset="0"/>
                          <a:cs typeface="Arial" pitchFamily="34" charset="0"/>
                        </a:rPr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0" name="Rectangle 9"/>
          <p:cNvSpPr/>
          <p:nvPr/>
        </p:nvSpPr>
        <p:spPr>
          <a:xfrm>
            <a:off x="2667000" y="4038600"/>
            <a:ext cx="69602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/>
              <a:t>⋈</a:t>
            </a:r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6993815"/>
              </p:ext>
            </p:extLst>
          </p:nvPr>
        </p:nvGraphicFramePr>
        <p:xfrm>
          <a:off x="6705600" y="3657600"/>
          <a:ext cx="2209800" cy="1483360"/>
        </p:xfrm>
        <a:graphic>
          <a:graphicData uri="http://schemas.openxmlformats.org/drawingml/2006/table">
            <a:tbl>
              <a:tblPr firstRow="1">
                <a:tableStyleId>{073A0DAA-6AF3-43AB-8588-CEC1D06C72B9}</a:tableStyleId>
              </a:tblPr>
              <a:tblGrid>
                <a:gridCol w="1104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04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Arial" pitchFamily="34" charset="0"/>
                          <a:cs typeface="Arial" pitchFamily="34" charset="0"/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Arial" pitchFamily="34" charset="0"/>
                          <a:cs typeface="Arial" pitchFamily="34" charset="0"/>
                        </a:rPr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itchFamily="34" charset="0"/>
                          <a:cs typeface="Arial" pitchFamily="34" charset="0"/>
                        </a:rPr>
                        <a:t>a</a:t>
                      </a:r>
                      <a:r>
                        <a:rPr lang="en-US" baseline="-25000" dirty="0">
                          <a:latin typeface="Arial" pitchFamily="34" charset="0"/>
                          <a:cs typeface="Arial" pitchFamily="34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itchFamily="34" charset="0"/>
                          <a:cs typeface="Arial" pitchFamily="34" charset="0"/>
                        </a:rPr>
                        <a:t>c</a:t>
                      </a:r>
                      <a:r>
                        <a:rPr lang="en-US" baseline="-25000" dirty="0">
                          <a:latin typeface="Arial" pitchFamily="34" charset="0"/>
                          <a:cs typeface="Arial" pitchFamily="34" charset="0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itchFamily="34" charset="0"/>
                          <a:cs typeface="Arial" pitchFamily="34" charset="0"/>
                        </a:rPr>
                        <a:t>a</a:t>
                      </a:r>
                      <a:r>
                        <a:rPr lang="en-US" baseline="-25000" dirty="0">
                          <a:latin typeface="Arial" pitchFamily="34" charset="0"/>
                          <a:cs typeface="Arial" pitchFamily="34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itchFamily="34" charset="0"/>
                          <a:cs typeface="Arial" pitchFamily="34" charset="0"/>
                        </a:rPr>
                        <a:t>c</a:t>
                      </a:r>
                      <a:r>
                        <a:rPr lang="en-US" baseline="-25000" dirty="0">
                          <a:latin typeface="Arial" pitchFamily="34" charset="0"/>
                          <a:cs typeface="Arial" pitchFamily="34" charset="0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itchFamily="34" charset="0"/>
                          <a:cs typeface="Arial" pitchFamily="34" charset="0"/>
                        </a:rPr>
                        <a:t>a</a:t>
                      </a:r>
                      <a:r>
                        <a:rPr lang="en-US" baseline="-25000" dirty="0">
                          <a:latin typeface="Arial" pitchFamily="34" charset="0"/>
                          <a:cs typeface="Arial" pitchFamily="34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itchFamily="34" charset="0"/>
                          <a:cs typeface="Arial" pitchFamily="34" charset="0"/>
                        </a:rPr>
                        <a:t>c</a:t>
                      </a:r>
                      <a:r>
                        <a:rPr lang="en-US" baseline="-25000" dirty="0">
                          <a:latin typeface="Arial" pitchFamily="34" charset="0"/>
                          <a:cs typeface="Arial" pitchFamily="34" charset="0"/>
                        </a:rPr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5" name="Rectangle 14"/>
          <p:cNvSpPr/>
          <p:nvPr/>
        </p:nvSpPr>
        <p:spPr>
          <a:xfrm>
            <a:off x="6085776" y="4064000"/>
            <a:ext cx="50045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/>
              <a:t>=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226154" y="5562600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itchFamily="34" charset="0"/>
                <a:cs typeface="Arial" pitchFamily="34" charset="0"/>
              </a:rPr>
              <a:t>R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754022" y="5257800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itchFamily="34" charset="0"/>
                <a:cs typeface="Arial" pitchFamily="34" charset="0"/>
              </a:rPr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3561195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Map-Reduce Join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95400"/>
            <a:ext cx="8610600" cy="5257801"/>
          </a:xfrm>
        </p:spPr>
        <p:txBody>
          <a:bodyPr/>
          <a:lstStyle/>
          <a:p>
            <a:r>
              <a:rPr lang="en-US" b="1" dirty="0"/>
              <a:t>Use a hash function </a:t>
            </a:r>
            <a:r>
              <a:rPr lang="en-US" b="1" i="1" dirty="0"/>
              <a:t>h</a:t>
            </a:r>
            <a:r>
              <a:rPr lang="en-US" b="1" dirty="0"/>
              <a:t> from B-values to </a:t>
            </a:r>
            <a:r>
              <a:rPr lang="en-US" b="1" i="1" dirty="0"/>
              <a:t>1...k</a:t>
            </a:r>
          </a:p>
          <a:p>
            <a:r>
              <a:rPr lang="en-US" b="1" dirty="0">
                <a:solidFill>
                  <a:srgbClr val="FF0066"/>
                </a:solidFill>
              </a:rPr>
              <a:t>A Map process turns:</a:t>
            </a:r>
          </a:p>
          <a:p>
            <a:pPr lvl="1"/>
            <a:r>
              <a:rPr lang="en-US" dirty="0"/>
              <a:t>Each input tuple </a:t>
            </a:r>
            <a:r>
              <a:rPr lang="en-US" i="1" dirty="0"/>
              <a:t>R(</a:t>
            </a:r>
            <a:r>
              <a:rPr lang="en-US" i="1" dirty="0" err="1"/>
              <a:t>a,b</a:t>
            </a:r>
            <a:r>
              <a:rPr lang="en-US" i="1" dirty="0"/>
              <a:t>)</a:t>
            </a:r>
            <a:r>
              <a:rPr lang="en-US" dirty="0"/>
              <a:t> into key-value pair </a:t>
            </a:r>
            <a:r>
              <a:rPr lang="en-US" i="1" dirty="0"/>
              <a:t>(b,(</a:t>
            </a:r>
            <a:r>
              <a:rPr lang="en-US" i="1" dirty="0" err="1"/>
              <a:t>a,R</a:t>
            </a:r>
            <a:r>
              <a:rPr lang="en-US" i="1" dirty="0"/>
              <a:t>))</a:t>
            </a:r>
          </a:p>
          <a:p>
            <a:pPr lvl="1"/>
            <a:r>
              <a:rPr lang="en-US" dirty="0"/>
              <a:t>Each input tuple </a:t>
            </a:r>
            <a:r>
              <a:rPr lang="en-US" i="1" dirty="0"/>
              <a:t>S(</a:t>
            </a:r>
            <a:r>
              <a:rPr lang="en-US" i="1" dirty="0" err="1"/>
              <a:t>b,c</a:t>
            </a:r>
            <a:r>
              <a:rPr lang="en-US" i="1" dirty="0"/>
              <a:t>)</a:t>
            </a:r>
            <a:r>
              <a:rPr lang="en-US" dirty="0"/>
              <a:t> into </a:t>
            </a:r>
            <a:r>
              <a:rPr lang="en-US" i="1" dirty="0"/>
              <a:t>(b,(</a:t>
            </a:r>
            <a:r>
              <a:rPr lang="en-US" i="1" dirty="0" err="1"/>
              <a:t>c,S</a:t>
            </a:r>
            <a:r>
              <a:rPr lang="en-US" i="1" dirty="0"/>
              <a:t>))</a:t>
            </a:r>
          </a:p>
          <a:p>
            <a:pPr lvl="8"/>
            <a:endParaRPr lang="en-US" dirty="0"/>
          </a:p>
          <a:p>
            <a:r>
              <a:rPr lang="en-US" b="1" dirty="0"/>
              <a:t>Map processes</a:t>
            </a:r>
            <a:r>
              <a:rPr lang="en-US" dirty="0"/>
              <a:t> send each key-value pair with key </a:t>
            </a:r>
            <a:r>
              <a:rPr lang="en-US" i="1" dirty="0"/>
              <a:t>b</a:t>
            </a:r>
            <a:r>
              <a:rPr lang="en-US" dirty="0"/>
              <a:t> to Reduce process </a:t>
            </a:r>
            <a:r>
              <a:rPr lang="en-US" i="1" dirty="0"/>
              <a:t>h(b)</a:t>
            </a:r>
            <a:endParaRPr lang="en-US" dirty="0"/>
          </a:p>
          <a:p>
            <a:pPr lvl="1"/>
            <a:r>
              <a:rPr lang="en-US" dirty="0"/>
              <a:t>Hadoop does this automatically; just tell it what </a:t>
            </a:r>
            <a:r>
              <a:rPr lang="en-US" i="1" dirty="0"/>
              <a:t>k</a:t>
            </a:r>
            <a:r>
              <a:rPr lang="en-US" dirty="0"/>
              <a:t> </a:t>
            </a:r>
            <a:r>
              <a:rPr lang="en-US" dirty="0" smtClean="0"/>
              <a:t>is</a:t>
            </a:r>
            <a:endParaRPr lang="en-US" dirty="0"/>
          </a:p>
          <a:p>
            <a:r>
              <a:rPr lang="en-US" dirty="0"/>
              <a:t>Each </a:t>
            </a:r>
            <a:r>
              <a:rPr lang="en-US" b="1" dirty="0"/>
              <a:t>Reduce process</a:t>
            </a:r>
            <a:r>
              <a:rPr lang="en-US" dirty="0"/>
              <a:t> matches all the pairs </a:t>
            </a:r>
            <a:r>
              <a:rPr lang="en-US" i="1" dirty="0"/>
              <a:t>(b,(</a:t>
            </a:r>
            <a:r>
              <a:rPr lang="en-US" i="1" dirty="0" err="1"/>
              <a:t>a,R</a:t>
            </a:r>
            <a:r>
              <a:rPr lang="en-US" i="1" dirty="0"/>
              <a:t>))</a:t>
            </a:r>
            <a:r>
              <a:rPr lang="en-US" dirty="0"/>
              <a:t> with all </a:t>
            </a:r>
            <a:r>
              <a:rPr lang="en-US" i="1" dirty="0"/>
              <a:t>(b,(</a:t>
            </a:r>
            <a:r>
              <a:rPr lang="en-US" i="1" dirty="0" err="1"/>
              <a:t>c,S</a:t>
            </a:r>
            <a:r>
              <a:rPr lang="en-US" i="1" dirty="0"/>
              <a:t>)) </a:t>
            </a:r>
            <a:r>
              <a:rPr lang="en-US" dirty="0"/>
              <a:t>and outputs </a:t>
            </a:r>
            <a:r>
              <a:rPr lang="en-US" i="1" dirty="0"/>
              <a:t>(</a:t>
            </a:r>
            <a:r>
              <a:rPr lang="en-US" i="1" dirty="0" err="1"/>
              <a:t>a,b,c</a:t>
            </a:r>
            <a:r>
              <a:rPr lang="en-US" i="1" dirty="0" smtClean="0"/>
              <a:t>)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61949-AA54-4D42-AE48-0B1B4B751498}" type="datetime1">
              <a:rPr lang="en-US" smtClean="0"/>
              <a:t>9/20/2023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Jure Leskovec, Stanford CS246: Mining Massive Datasets, http://cs246.stanford.edu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734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76200"/>
            <a:ext cx="9067800" cy="987552"/>
          </a:xfrm>
        </p:spPr>
        <p:txBody>
          <a:bodyPr>
            <a:normAutofit fontScale="90000"/>
          </a:bodyPr>
          <a:lstStyle/>
          <a:p>
            <a:r>
              <a:rPr lang="en-US" dirty="0"/>
              <a:t>Problems NOT suitable for </a:t>
            </a:r>
            <a:r>
              <a:rPr lang="en-US" dirty="0" err="1"/>
              <a:t>MapReduce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534400" cy="5257801"/>
          </a:xfrm>
        </p:spPr>
        <p:txBody>
          <a:bodyPr>
            <a:normAutofit/>
          </a:bodyPr>
          <a:lstStyle/>
          <a:p>
            <a:r>
              <a:rPr lang="en-US" b="1" dirty="0" err="1">
                <a:solidFill>
                  <a:srgbClr val="0000FF"/>
                </a:solidFill>
              </a:rPr>
              <a:t>MapReduce</a:t>
            </a:r>
            <a:r>
              <a:rPr lang="en-US" b="1" dirty="0">
                <a:solidFill>
                  <a:srgbClr val="0000FF"/>
                </a:solidFill>
              </a:rPr>
              <a:t> is great for: </a:t>
            </a:r>
          </a:p>
          <a:p>
            <a:pPr lvl="1"/>
            <a:r>
              <a:rPr lang="en-US" dirty="0"/>
              <a:t>Problems that require sequential data access</a:t>
            </a:r>
          </a:p>
          <a:p>
            <a:pPr lvl="1"/>
            <a:r>
              <a:rPr lang="en-US" dirty="0"/>
              <a:t>Large batch jobs (</a:t>
            </a:r>
            <a:r>
              <a:rPr lang="en-US" b="1" dirty="0"/>
              <a:t>not</a:t>
            </a:r>
            <a:r>
              <a:rPr lang="en-US" dirty="0"/>
              <a:t> interactive, real-time)</a:t>
            </a:r>
          </a:p>
          <a:p>
            <a:pPr lvl="8"/>
            <a:endParaRPr lang="en-US" dirty="0"/>
          </a:p>
          <a:p>
            <a:r>
              <a:rPr lang="en-US" b="1" dirty="0" err="1">
                <a:solidFill>
                  <a:srgbClr val="FF0066"/>
                </a:solidFill>
              </a:rPr>
              <a:t>MapReduce</a:t>
            </a:r>
            <a:r>
              <a:rPr lang="en-US" b="1" dirty="0">
                <a:solidFill>
                  <a:srgbClr val="FF0066"/>
                </a:solidFill>
              </a:rPr>
              <a:t> is inefficient for problems where random (or irregular) access to data required:</a:t>
            </a:r>
          </a:p>
          <a:p>
            <a:pPr lvl="1"/>
            <a:r>
              <a:rPr lang="en-US" b="1" dirty="0"/>
              <a:t>Graphs</a:t>
            </a:r>
          </a:p>
          <a:p>
            <a:pPr lvl="1"/>
            <a:r>
              <a:rPr lang="en-US" dirty="0"/>
              <a:t>Interdependent data </a:t>
            </a:r>
          </a:p>
          <a:p>
            <a:pPr lvl="2"/>
            <a:r>
              <a:rPr lang="en-US" dirty="0"/>
              <a:t>Machine learning</a:t>
            </a:r>
          </a:p>
          <a:p>
            <a:pPr lvl="2"/>
            <a:r>
              <a:rPr lang="en-US" dirty="0"/>
              <a:t>Comparisons of many pairs of items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A58FE-FA8A-4644-BE2D-5C9338B23C9E}" type="datetime1">
              <a:rPr lang="en-US" smtClean="0"/>
              <a:t>9/20/2023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Jure Leskovec, Stanford CS246: Mining Massive Datasets, http://cs246.stanford.edu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744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Cost Measures for Algorithms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609600" indent="-609600"/>
            <a:r>
              <a:rPr lang="en-US" b="1" dirty="0">
                <a:solidFill>
                  <a:srgbClr val="008000"/>
                </a:solidFill>
              </a:rPr>
              <a:t>In </a:t>
            </a:r>
            <a:r>
              <a:rPr lang="en-US" b="1" dirty="0" err="1">
                <a:solidFill>
                  <a:srgbClr val="008000"/>
                </a:solidFill>
              </a:rPr>
              <a:t>MapReduce</a:t>
            </a:r>
            <a:r>
              <a:rPr lang="en-US" b="1" dirty="0">
                <a:solidFill>
                  <a:srgbClr val="008000"/>
                </a:solidFill>
              </a:rPr>
              <a:t> we quantify the cost of an algorithm using </a:t>
            </a:r>
          </a:p>
          <a:p>
            <a:pPr marL="609600" indent="-609600">
              <a:buFont typeface="Monotype Sorts" pitchFamily="2" charset="2"/>
              <a:buAutoNum type="arabicPeriod"/>
            </a:pPr>
            <a:r>
              <a:rPr lang="en-US" i="1" dirty="0">
                <a:solidFill>
                  <a:srgbClr val="FF0066"/>
                </a:solidFill>
              </a:rPr>
              <a:t>Communication cost</a:t>
            </a:r>
            <a:r>
              <a:rPr lang="en-US" dirty="0"/>
              <a:t>  = total I/O of all processes</a:t>
            </a:r>
          </a:p>
          <a:p>
            <a:pPr marL="609600" indent="-609600">
              <a:buFont typeface="Monotype Sorts" pitchFamily="2" charset="2"/>
              <a:buAutoNum type="arabicPeriod"/>
            </a:pPr>
            <a:r>
              <a:rPr lang="en-US" i="1" dirty="0">
                <a:solidFill>
                  <a:srgbClr val="FF0066"/>
                </a:solidFill>
              </a:rPr>
              <a:t>Elapsed communication cost</a:t>
            </a:r>
            <a:r>
              <a:rPr lang="en-US" dirty="0"/>
              <a:t> = max of I/O along any path</a:t>
            </a:r>
          </a:p>
          <a:p>
            <a:pPr marL="609600" indent="-609600">
              <a:buFont typeface="Monotype Sorts" pitchFamily="2" charset="2"/>
              <a:buAutoNum type="arabicPeriod"/>
            </a:pPr>
            <a:r>
              <a:rPr lang="en-US" dirty="0"/>
              <a:t>(</a:t>
            </a:r>
            <a:r>
              <a:rPr lang="en-US" i="1" dirty="0">
                <a:solidFill>
                  <a:srgbClr val="FF0066"/>
                </a:solidFill>
              </a:rPr>
              <a:t>Elapsed</a:t>
            </a:r>
            <a:r>
              <a:rPr lang="en-US" dirty="0"/>
              <a:t>) </a:t>
            </a:r>
            <a:r>
              <a:rPr lang="en-US" i="1" dirty="0">
                <a:solidFill>
                  <a:srgbClr val="FF0066"/>
                </a:solidFill>
              </a:rPr>
              <a:t>computation cost</a:t>
            </a:r>
            <a:r>
              <a:rPr lang="en-US" dirty="0"/>
              <a:t> analogous, but count only running time of processes</a:t>
            </a:r>
          </a:p>
          <a:p>
            <a:pPr marL="609600" indent="-609600"/>
            <a:endParaRPr lang="en-US" sz="500" dirty="0"/>
          </a:p>
          <a:p>
            <a:pPr marL="609600" indent="-609600"/>
            <a:endParaRPr lang="en-US" sz="500" dirty="0"/>
          </a:p>
          <a:p>
            <a:pPr marL="609600" indent="-609600"/>
            <a:endParaRPr lang="en-US" sz="500" dirty="0"/>
          </a:p>
          <a:p>
            <a:pPr marL="609600" indent="-609600"/>
            <a:endParaRPr lang="en-US" sz="500" dirty="0"/>
          </a:p>
          <a:p>
            <a:pPr marL="292608" lvl="1" indent="0">
              <a:buNone/>
            </a:pPr>
            <a:r>
              <a:rPr lang="en-US" sz="2000" dirty="0">
                <a:latin typeface="Arial" pitchFamily="34" charset="0"/>
                <a:cs typeface="Arial" pitchFamily="34" charset="0"/>
              </a:rPr>
              <a:t>Note that here the big-O notation is not the most useful </a:t>
            </a:r>
            <a:br>
              <a:rPr lang="en-US" sz="2000" dirty="0">
                <a:latin typeface="Arial" pitchFamily="34" charset="0"/>
                <a:cs typeface="Arial" pitchFamily="34" charset="0"/>
              </a:rPr>
            </a:br>
            <a:r>
              <a:rPr lang="en-US" sz="2000" dirty="0">
                <a:latin typeface="Arial" pitchFamily="34" charset="0"/>
                <a:cs typeface="Arial" pitchFamily="34" charset="0"/>
              </a:rPr>
              <a:t>(adding more machines is always an option)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803BA-BC29-A447-AF85-68F3E7A0214E}" type="datetime1">
              <a:rPr lang="en-US" smtClean="0"/>
              <a:t>9/20/2023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Jure Leskovec, Stanford CS246: Mining Massive Datasets, http://cs246.stanford.edu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938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dirty="0" smtClean="0"/>
              <a:t>Common Theme?</a:t>
            </a:r>
          </a:p>
        </p:txBody>
      </p:sp>
      <p:sp>
        <p:nvSpPr>
          <p:cNvPr id="43011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GB" dirty="0" smtClean="0"/>
              <a:t>Parallelization problems arise from:</a:t>
            </a:r>
          </a:p>
          <a:p>
            <a:pPr lvl="1" eaLnBrk="1" hangingPunct="1"/>
            <a:r>
              <a:rPr lang="en-GB" dirty="0" smtClean="0"/>
              <a:t>Communication between workers (e.g., to exchange state)</a:t>
            </a:r>
          </a:p>
          <a:p>
            <a:pPr lvl="1" eaLnBrk="1" hangingPunct="1"/>
            <a:r>
              <a:rPr lang="en-GB" dirty="0" smtClean="0"/>
              <a:t>Access to shared resources (e.g., data)</a:t>
            </a:r>
          </a:p>
          <a:p>
            <a:pPr eaLnBrk="1" hangingPunct="1"/>
            <a:r>
              <a:rPr lang="en-GB" dirty="0" smtClean="0"/>
              <a:t>Thus, we need a </a:t>
            </a:r>
            <a:r>
              <a:rPr lang="en-GB" dirty="0" smtClean="0">
                <a:solidFill>
                  <a:srgbClr val="0000FF"/>
                </a:solidFill>
              </a:rPr>
              <a:t>synchronization</a:t>
            </a:r>
            <a:r>
              <a:rPr lang="en-GB" dirty="0" smtClean="0"/>
              <a:t> mechanism</a:t>
            </a:r>
          </a:p>
          <a:p>
            <a:pPr lvl="1" eaLnBrk="1" hangingPunct="1"/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3276483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1"/>
          <p:cNvSpPr>
            <a:spLocks noChangeArrowheads="1"/>
          </p:cNvSpPr>
          <p:nvPr/>
        </p:nvSpPr>
        <p:spPr bwMode="auto">
          <a:xfrm>
            <a:off x="1371600" y="3328988"/>
            <a:ext cx="609600" cy="228600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675" name="TextBox 2"/>
          <p:cNvSpPr txBox="1">
            <a:spLocks noChangeArrowheads="1"/>
          </p:cNvSpPr>
          <p:nvPr/>
        </p:nvSpPr>
        <p:spPr bwMode="auto">
          <a:xfrm>
            <a:off x="1384300" y="3305175"/>
            <a:ext cx="56137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 dirty="0"/>
              <a:t>split 0</a:t>
            </a:r>
          </a:p>
        </p:txBody>
      </p:sp>
      <p:sp>
        <p:nvSpPr>
          <p:cNvPr id="28676" name="Rectangle 6"/>
          <p:cNvSpPr>
            <a:spLocks noChangeArrowheads="1"/>
          </p:cNvSpPr>
          <p:nvPr/>
        </p:nvSpPr>
        <p:spPr bwMode="auto">
          <a:xfrm>
            <a:off x="1371600" y="3557588"/>
            <a:ext cx="609600" cy="228600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677" name="TextBox 7"/>
          <p:cNvSpPr txBox="1">
            <a:spLocks noChangeArrowheads="1"/>
          </p:cNvSpPr>
          <p:nvPr/>
        </p:nvSpPr>
        <p:spPr bwMode="auto">
          <a:xfrm>
            <a:off x="1384300" y="3533775"/>
            <a:ext cx="55175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/>
              <a:t>split 1</a:t>
            </a:r>
          </a:p>
        </p:txBody>
      </p:sp>
      <p:sp>
        <p:nvSpPr>
          <p:cNvPr id="28678" name="Rectangle 9"/>
          <p:cNvSpPr>
            <a:spLocks noChangeArrowheads="1"/>
          </p:cNvSpPr>
          <p:nvPr/>
        </p:nvSpPr>
        <p:spPr bwMode="auto">
          <a:xfrm>
            <a:off x="1371600" y="3786188"/>
            <a:ext cx="609600" cy="228600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679" name="TextBox 10"/>
          <p:cNvSpPr txBox="1">
            <a:spLocks noChangeArrowheads="1"/>
          </p:cNvSpPr>
          <p:nvPr/>
        </p:nvSpPr>
        <p:spPr bwMode="auto">
          <a:xfrm>
            <a:off x="1384300" y="3762375"/>
            <a:ext cx="56137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/>
              <a:t>split 2</a:t>
            </a:r>
          </a:p>
        </p:txBody>
      </p:sp>
      <p:sp>
        <p:nvSpPr>
          <p:cNvPr id="28680" name="Rectangle 12"/>
          <p:cNvSpPr>
            <a:spLocks noChangeArrowheads="1"/>
          </p:cNvSpPr>
          <p:nvPr/>
        </p:nvSpPr>
        <p:spPr bwMode="auto">
          <a:xfrm>
            <a:off x="1371600" y="4014788"/>
            <a:ext cx="609600" cy="228600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681" name="TextBox 13"/>
          <p:cNvSpPr txBox="1">
            <a:spLocks noChangeArrowheads="1"/>
          </p:cNvSpPr>
          <p:nvPr/>
        </p:nvSpPr>
        <p:spPr bwMode="auto">
          <a:xfrm>
            <a:off x="1384300" y="3990975"/>
            <a:ext cx="553357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/>
              <a:t>split 3</a:t>
            </a:r>
          </a:p>
        </p:txBody>
      </p:sp>
      <p:sp>
        <p:nvSpPr>
          <p:cNvPr id="28682" name="Rectangle 15"/>
          <p:cNvSpPr>
            <a:spLocks noChangeArrowheads="1"/>
          </p:cNvSpPr>
          <p:nvPr/>
        </p:nvSpPr>
        <p:spPr bwMode="auto">
          <a:xfrm>
            <a:off x="1371600" y="4243388"/>
            <a:ext cx="609600" cy="228600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683" name="TextBox 16"/>
          <p:cNvSpPr txBox="1">
            <a:spLocks noChangeArrowheads="1"/>
          </p:cNvSpPr>
          <p:nvPr/>
        </p:nvSpPr>
        <p:spPr bwMode="auto">
          <a:xfrm>
            <a:off x="1384300" y="4219575"/>
            <a:ext cx="5842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/>
              <a:t>split 4</a:t>
            </a:r>
          </a:p>
        </p:txBody>
      </p:sp>
      <p:sp>
        <p:nvSpPr>
          <p:cNvPr id="28684" name="Oval 18"/>
          <p:cNvSpPr>
            <a:spLocks noChangeArrowheads="1"/>
          </p:cNvSpPr>
          <p:nvPr/>
        </p:nvSpPr>
        <p:spPr bwMode="auto">
          <a:xfrm>
            <a:off x="2514600" y="2971800"/>
            <a:ext cx="838200" cy="457200"/>
          </a:xfrm>
          <a:prstGeom prst="ellipse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685" name="TextBox 19"/>
          <p:cNvSpPr txBox="1">
            <a:spLocks noChangeArrowheads="1"/>
          </p:cNvSpPr>
          <p:nvPr/>
        </p:nvSpPr>
        <p:spPr bwMode="auto">
          <a:xfrm>
            <a:off x="2611438" y="3062288"/>
            <a:ext cx="644525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/>
              <a:t>worker</a:t>
            </a:r>
            <a:endParaRPr lang="en-US" b="0"/>
          </a:p>
        </p:txBody>
      </p:sp>
      <p:sp>
        <p:nvSpPr>
          <p:cNvPr id="28686" name="Oval 21"/>
          <p:cNvSpPr>
            <a:spLocks noChangeArrowheads="1"/>
          </p:cNvSpPr>
          <p:nvPr/>
        </p:nvSpPr>
        <p:spPr bwMode="auto">
          <a:xfrm>
            <a:off x="2514600" y="3810000"/>
            <a:ext cx="838200" cy="457200"/>
          </a:xfrm>
          <a:prstGeom prst="ellipse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687" name="TextBox 22"/>
          <p:cNvSpPr txBox="1">
            <a:spLocks noChangeArrowheads="1"/>
          </p:cNvSpPr>
          <p:nvPr/>
        </p:nvSpPr>
        <p:spPr bwMode="auto">
          <a:xfrm>
            <a:off x="2611438" y="3900488"/>
            <a:ext cx="644525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/>
              <a:t>worker</a:t>
            </a:r>
            <a:endParaRPr lang="en-US" b="0"/>
          </a:p>
        </p:txBody>
      </p:sp>
      <p:sp>
        <p:nvSpPr>
          <p:cNvPr id="28688" name="Oval 24"/>
          <p:cNvSpPr>
            <a:spLocks noChangeArrowheads="1"/>
          </p:cNvSpPr>
          <p:nvPr/>
        </p:nvSpPr>
        <p:spPr bwMode="auto">
          <a:xfrm>
            <a:off x="2514600" y="4648200"/>
            <a:ext cx="838200" cy="457200"/>
          </a:xfrm>
          <a:prstGeom prst="ellipse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689" name="TextBox 25"/>
          <p:cNvSpPr txBox="1">
            <a:spLocks noChangeArrowheads="1"/>
          </p:cNvSpPr>
          <p:nvPr/>
        </p:nvSpPr>
        <p:spPr bwMode="auto">
          <a:xfrm>
            <a:off x="2611438" y="4738688"/>
            <a:ext cx="644525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/>
              <a:t>worker</a:t>
            </a:r>
            <a:endParaRPr lang="en-US" b="0"/>
          </a:p>
        </p:txBody>
      </p:sp>
      <p:sp>
        <p:nvSpPr>
          <p:cNvPr id="28690" name="Oval 27"/>
          <p:cNvSpPr>
            <a:spLocks noChangeArrowheads="1"/>
          </p:cNvSpPr>
          <p:nvPr/>
        </p:nvSpPr>
        <p:spPr bwMode="auto">
          <a:xfrm>
            <a:off x="5791200" y="3430588"/>
            <a:ext cx="838200" cy="457200"/>
          </a:xfrm>
          <a:prstGeom prst="ellipse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691" name="TextBox 28"/>
          <p:cNvSpPr txBox="1">
            <a:spLocks noChangeArrowheads="1"/>
          </p:cNvSpPr>
          <p:nvPr/>
        </p:nvSpPr>
        <p:spPr bwMode="auto">
          <a:xfrm>
            <a:off x="5888038" y="3521075"/>
            <a:ext cx="644525" cy="277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/>
              <a:t>worker</a:t>
            </a:r>
            <a:endParaRPr lang="en-US" b="0"/>
          </a:p>
        </p:txBody>
      </p:sp>
      <p:sp>
        <p:nvSpPr>
          <p:cNvPr id="28692" name="Oval 30"/>
          <p:cNvSpPr>
            <a:spLocks noChangeArrowheads="1"/>
          </p:cNvSpPr>
          <p:nvPr/>
        </p:nvSpPr>
        <p:spPr bwMode="auto">
          <a:xfrm>
            <a:off x="5791200" y="4189413"/>
            <a:ext cx="838200" cy="457200"/>
          </a:xfrm>
          <a:prstGeom prst="ellipse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693" name="TextBox 31"/>
          <p:cNvSpPr txBox="1">
            <a:spLocks noChangeArrowheads="1"/>
          </p:cNvSpPr>
          <p:nvPr/>
        </p:nvSpPr>
        <p:spPr bwMode="auto">
          <a:xfrm>
            <a:off x="5888038" y="4278313"/>
            <a:ext cx="644525" cy="277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/>
              <a:t>worker</a:t>
            </a:r>
            <a:endParaRPr lang="en-US" b="0"/>
          </a:p>
        </p:txBody>
      </p:sp>
      <p:sp>
        <p:nvSpPr>
          <p:cNvPr id="28694" name="Oval 33"/>
          <p:cNvSpPr>
            <a:spLocks noChangeArrowheads="1"/>
          </p:cNvSpPr>
          <p:nvPr/>
        </p:nvSpPr>
        <p:spPr bwMode="auto">
          <a:xfrm>
            <a:off x="4191000" y="2133600"/>
            <a:ext cx="838200" cy="457200"/>
          </a:xfrm>
          <a:prstGeom prst="ellipse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695" name="TextBox 34"/>
          <p:cNvSpPr txBox="1">
            <a:spLocks noChangeArrowheads="1"/>
          </p:cNvSpPr>
          <p:nvPr/>
        </p:nvSpPr>
        <p:spPr bwMode="auto">
          <a:xfrm>
            <a:off x="4287838" y="2224088"/>
            <a:ext cx="65405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/>
              <a:t>Master</a:t>
            </a:r>
            <a:endParaRPr lang="en-US" b="0"/>
          </a:p>
        </p:txBody>
      </p:sp>
      <p:sp>
        <p:nvSpPr>
          <p:cNvPr id="28696" name="Oval 36"/>
          <p:cNvSpPr>
            <a:spLocks noChangeArrowheads="1"/>
          </p:cNvSpPr>
          <p:nvPr/>
        </p:nvSpPr>
        <p:spPr bwMode="auto">
          <a:xfrm>
            <a:off x="4114800" y="1143000"/>
            <a:ext cx="990600" cy="609600"/>
          </a:xfrm>
          <a:prstGeom prst="ellipse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697" name="TextBox 37"/>
          <p:cNvSpPr txBox="1">
            <a:spLocks noChangeArrowheads="1"/>
          </p:cNvSpPr>
          <p:nvPr/>
        </p:nvSpPr>
        <p:spPr bwMode="auto">
          <a:xfrm>
            <a:off x="4224338" y="1217613"/>
            <a:ext cx="771525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200" b="0"/>
              <a:t>User</a:t>
            </a:r>
            <a:br>
              <a:rPr lang="en-US" sz="1200" b="0"/>
            </a:br>
            <a:r>
              <a:rPr lang="en-US" sz="1200" b="0"/>
              <a:t>Program</a:t>
            </a:r>
            <a:endParaRPr lang="en-US" b="0"/>
          </a:p>
        </p:txBody>
      </p:sp>
      <p:sp>
        <p:nvSpPr>
          <p:cNvPr id="28698" name="Rectangle 39"/>
          <p:cNvSpPr>
            <a:spLocks noChangeArrowheads="1"/>
          </p:cNvSpPr>
          <p:nvPr/>
        </p:nvSpPr>
        <p:spPr bwMode="auto">
          <a:xfrm>
            <a:off x="7315200" y="3443288"/>
            <a:ext cx="609600" cy="433387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699" name="TextBox 40"/>
          <p:cNvSpPr txBox="1">
            <a:spLocks noChangeArrowheads="1"/>
          </p:cNvSpPr>
          <p:nvPr/>
        </p:nvSpPr>
        <p:spPr bwMode="auto">
          <a:xfrm>
            <a:off x="7313613" y="3429000"/>
            <a:ext cx="611187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200" b="0" dirty="0"/>
              <a:t>output</a:t>
            </a:r>
          </a:p>
          <a:p>
            <a:pPr algn="ctr"/>
            <a:r>
              <a:rPr lang="en-US" sz="1200" b="0" dirty="0"/>
              <a:t>file 0</a:t>
            </a:r>
          </a:p>
        </p:txBody>
      </p:sp>
      <p:sp>
        <p:nvSpPr>
          <p:cNvPr id="28700" name="Rectangle 44"/>
          <p:cNvSpPr>
            <a:spLocks noChangeArrowheads="1"/>
          </p:cNvSpPr>
          <p:nvPr/>
        </p:nvSpPr>
        <p:spPr bwMode="auto">
          <a:xfrm>
            <a:off x="7315200" y="4200525"/>
            <a:ext cx="609600" cy="433388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01" name="TextBox 45"/>
          <p:cNvSpPr txBox="1">
            <a:spLocks noChangeArrowheads="1"/>
          </p:cNvSpPr>
          <p:nvPr/>
        </p:nvSpPr>
        <p:spPr bwMode="auto">
          <a:xfrm>
            <a:off x="7315200" y="4186238"/>
            <a:ext cx="611188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200" b="0"/>
              <a:t>output</a:t>
            </a:r>
          </a:p>
          <a:p>
            <a:pPr algn="ctr"/>
            <a:r>
              <a:rPr lang="en-US" sz="1200" b="0"/>
              <a:t>file 1</a:t>
            </a:r>
          </a:p>
        </p:txBody>
      </p:sp>
      <p:sp>
        <p:nvSpPr>
          <p:cNvPr id="28702" name="Rectangle 46"/>
          <p:cNvSpPr>
            <a:spLocks noChangeArrowheads="1"/>
          </p:cNvSpPr>
          <p:nvPr/>
        </p:nvSpPr>
        <p:spPr bwMode="auto">
          <a:xfrm>
            <a:off x="4419600" y="3009900"/>
            <a:ext cx="152400" cy="381000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03" name="Rectangle 47"/>
          <p:cNvSpPr>
            <a:spLocks noChangeArrowheads="1"/>
          </p:cNvSpPr>
          <p:nvPr/>
        </p:nvSpPr>
        <p:spPr bwMode="auto">
          <a:xfrm>
            <a:off x="4572000" y="3009900"/>
            <a:ext cx="152400" cy="381000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04" name="Rectangle 48"/>
          <p:cNvSpPr>
            <a:spLocks noChangeArrowheads="1"/>
          </p:cNvSpPr>
          <p:nvPr/>
        </p:nvSpPr>
        <p:spPr bwMode="auto">
          <a:xfrm>
            <a:off x="4419600" y="3848100"/>
            <a:ext cx="152400" cy="381000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05" name="Rectangle 49"/>
          <p:cNvSpPr>
            <a:spLocks noChangeArrowheads="1"/>
          </p:cNvSpPr>
          <p:nvPr/>
        </p:nvSpPr>
        <p:spPr bwMode="auto">
          <a:xfrm>
            <a:off x="4572000" y="3848100"/>
            <a:ext cx="152400" cy="381000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06" name="Rectangle 50"/>
          <p:cNvSpPr>
            <a:spLocks noChangeArrowheads="1"/>
          </p:cNvSpPr>
          <p:nvPr/>
        </p:nvSpPr>
        <p:spPr bwMode="auto">
          <a:xfrm>
            <a:off x="4419600" y="4686300"/>
            <a:ext cx="152400" cy="381000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07" name="Rectangle 51"/>
          <p:cNvSpPr>
            <a:spLocks noChangeArrowheads="1"/>
          </p:cNvSpPr>
          <p:nvPr/>
        </p:nvSpPr>
        <p:spPr bwMode="auto">
          <a:xfrm>
            <a:off x="4572000" y="4686300"/>
            <a:ext cx="152400" cy="381000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cxnSp>
        <p:nvCxnSpPr>
          <p:cNvPr id="28708" name="Curved Connector 53"/>
          <p:cNvCxnSpPr>
            <a:cxnSpLocks noChangeShapeType="1"/>
            <a:stCxn id="28674" idx="3"/>
            <a:endCxn id="28684" idx="2"/>
          </p:cNvCxnSpPr>
          <p:nvPr/>
        </p:nvCxnSpPr>
        <p:spPr bwMode="auto">
          <a:xfrm flipV="1">
            <a:off x="1981200" y="3200400"/>
            <a:ext cx="533400" cy="242888"/>
          </a:xfrm>
          <a:prstGeom prst="curvedConnector3">
            <a:avLst>
              <a:gd name="adj1" fmla="val 50000"/>
            </a:avLst>
          </a:prstGeom>
          <a:noFill/>
          <a:ln w="95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09" name="Curved Connector 55"/>
          <p:cNvCxnSpPr>
            <a:cxnSpLocks noChangeShapeType="1"/>
            <a:stCxn id="28677" idx="3"/>
            <a:endCxn id="28684" idx="3"/>
          </p:cNvCxnSpPr>
          <p:nvPr/>
        </p:nvCxnSpPr>
        <p:spPr bwMode="auto">
          <a:xfrm flipV="1">
            <a:off x="1936054" y="3362045"/>
            <a:ext cx="701298" cy="310230"/>
          </a:xfrm>
          <a:prstGeom prst="curvedConnector2">
            <a:avLst/>
          </a:prstGeom>
          <a:noFill/>
          <a:ln w="95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10" name="Curved Connector 55"/>
          <p:cNvCxnSpPr>
            <a:cxnSpLocks noChangeShapeType="1"/>
            <a:stCxn id="28681" idx="3"/>
            <a:endCxn id="28688" idx="1"/>
          </p:cNvCxnSpPr>
          <p:nvPr/>
        </p:nvCxnSpPr>
        <p:spPr bwMode="auto">
          <a:xfrm>
            <a:off x="1937657" y="4129475"/>
            <a:ext cx="699695" cy="585680"/>
          </a:xfrm>
          <a:prstGeom prst="curvedConnector2">
            <a:avLst/>
          </a:prstGeom>
          <a:noFill/>
          <a:ln w="95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11" name="Straight Arrow Connector 66"/>
          <p:cNvCxnSpPr>
            <a:cxnSpLocks noChangeShapeType="1"/>
            <a:stCxn id="28678" idx="3"/>
            <a:endCxn id="28686" idx="2"/>
          </p:cNvCxnSpPr>
          <p:nvPr/>
        </p:nvCxnSpPr>
        <p:spPr bwMode="auto">
          <a:xfrm>
            <a:off x="1981200" y="3900488"/>
            <a:ext cx="533400" cy="138112"/>
          </a:xfrm>
          <a:prstGeom prst="straightConnector1">
            <a:avLst/>
          </a:prstGeom>
          <a:noFill/>
          <a:ln w="222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12" name="Straight Arrow Connector 68"/>
          <p:cNvCxnSpPr>
            <a:cxnSpLocks noChangeShapeType="1"/>
            <a:stCxn id="28682" idx="3"/>
            <a:endCxn id="28686" idx="3"/>
          </p:cNvCxnSpPr>
          <p:nvPr/>
        </p:nvCxnSpPr>
        <p:spPr bwMode="auto">
          <a:xfrm flipV="1">
            <a:off x="1981200" y="4200525"/>
            <a:ext cx="655638" cy="157163"/>
          </a:xfrm>
          <a:prstGeom prst="straightConnector1">
            <a:avLst/>
          </a:prstGeom>
          <a:noFill/>
          <a:ln w="95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13" name="Straight Arrow Connector 72"/>
          <p:cNvCxnSpPr>
            <a:cxnSpLocks noChangeShapeType="1"/>
            <a:stCxn id="28684" idx="6"/>
            <a:endCxn id="28702" idx="1"/>
          </p:cNvCxnSpPr>
          <p:nvPr/>
        </p:nvCxnSpPr>
        <p:spPr bwMode="auto">
          <a:xfrm>
            <a:off x="3352800" y="3200400"/>
            <a:ext cx="1066800" cy="1588"/>
          </a:xfrm>
          <a:prstGeom prst="straightConnector1">
            <a:avLst/>
          </a:prstGeom>
          <a:noFill/>
          <a:ln w="95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14" name="Straight Arrow Connector 75"/>
          <p:cNvCxnSpPr>
            <a:cxnSpLocks noChangeShapeType="1"/>
          </p:cNvCxnSpPr>
          <p:nvPr/>
        </p:nvCxnSpPr>
        <p:spPr bwMode="auto">
          <a:xfrm>
            <a:off x="3352800" y="4037013"/>
            <a:ext cx="1066800" cy="3175"/>
          </a:xfrm>
          <a:prstGeom prst="straightConnector1">
            <a:avLst/>
          </a:prstGeom>
          <a:noFill/>
          <a:ln w="222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15" name="Straight Arrow Connector 78"/>
          <p:cNvCxnSpPr>
            <a:cxnSpLocks noChangeShapeType="1"/>
          </p:cNvCxnSpPr>
          <p:nvPr/>
        </p:nvCxnSpPr>
        <p:spPr bwMode="auto">
          <a:xfrm>
            <a:off x="3352800" y="4875213"/>
            <a:ext cx="1066800" cy="3175"/>
          </a:xfrm>
          <a:prstGeom prst="straightConnector1">
            <a:avLst/>
          </a:prstGeom>
          <a:noFill/>
          <a:ln w="95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16" name="Straight Arrow Connector 81"/>
          <p:cNvCxnSpPr>
            <a:cxnSpLocks noChangeShapeType="1"/>
            <a:stCxn id="28690" idx="6"/>
            <a:endCxn id="28699" idx="1"/>
          </p:cNvCxnSpPr>
          <p:nvPr/>
        </p:nvCxnSpPr>
        <p:spPr bwMode="auto">
          <a:xfrm>
            <a:off x="6629400" y="3659188"/>
            <a:ext cx="684213" cy="0"/>
          </a:xfrm>
          <a:prstGeom prst="straightConnector1">
            <a:avLst/>
          </a:prstGeom>
          <a:noFill/>
          <a:ln w="222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17" name="Straight Arrow Connector 84"/>
          <p:cNvCxnSpPr>
            <a:cxnSpLocks noChangeShapeType="1"/>
            <a:stCxn id="28692" idx="6"/>
            <a:endCxn id="28701" idx="1"/>
          </p:cNvCxnSpPr>
          <p:nvPr/>
        </p:nvCxnSpPr>
        <p:spPr bwMode="auto">
          <a:xfrm>
            <a:off x="6629400" y="4418013"/>
            <a:ext cx="685800" cy="0"/>
          </a:xfrm>
          <a:prstGeom prst="straightConnector1">
            <a:avLst/>
          </a:prstGeom>
          <a:noFill/>
          <a:ln w="95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18" name="Straight Arrow Connector 90"/>
          <p:cNvCxnSpPr>
            <a:cxnSpLocks noChangeShapeType="1"/>
            <a:stCxn id="28705" idx="3"/>
            <a:endCxn id="28690" idx="2"/>
          </p:cNvCxnSpPr>
          <p:nvPr/>
        </p:nvCxnSpPr>
        <p:spPr bwMode="auto">
          <a:xfrm flipV="1">
            <a:off x="4724400" y="3659188"/>
            <a:ext cx="1066800" cy="379412"/>
          </a:xfrm>
          <a:prstGeom prst="straightConnector1">
            <a:avLst/>
          </a:prstGeom>
          <a:noFill/>
          <a:ln w="222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19" name="Straight Arrow Connector 93"/>
          <p:cNvCxnSpPr>
            <a:cxnSpLocks noChangeShapeType="1"/>
            <a:stCxn id="28705" idx="3"/>
            <a:endCxn id="28692" idx="2"/>
          </p:cNvCxnSpPr>
          <p:nvPr/>
        </p:nvCxnSpPr>
        <p:spPr bwMode="auto">
          <a:xfrm>
            <a:off x="4724400" y="4038600"/>
            <a:ext cx="1066800" cy="379413"/>
          </a:xfrm>
          <a:prstGeom prst="straightConnector1">
            <a:avLst/>
          </a:prstGeom>
          <a:noFill/>
          <a:ln w="95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20" name="Curved Connector 98"/>
          <p:cNvCxnSpPr>
            <a:cxnSpLocks noChangeShapeType="1"/>
            <a:stCxn id="28703" idx="3"/>
            <a:endCxn id="28690" idx="1"/>
          </p:cNvCxnSpPr>
          <p:nvPr/>
        </p:nvCxnSpPr>
        <p:spPr bwMode="auto">
          <a:xfrm>
            <a:off x="4724400" y="3200400"/>
            <a:ext cx="1189038" cy="298450"/>
          </a:xfrm>
          <a:prstGeom prst="curvedConnector2">
            <a:avLst/>
          </a:prstGeom>
          <a:noFill/>
          <a:ln w="95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21" name="Curved Connector 98"/>
          <p:cNvCxnSpPr>
            <a:cxnSpLocks noChangeShapeType="1"/>
          </p:cNvCxnSpPr>
          <p:nvPr/>
        </p:nvCxnSpPr>
        <p:spPr bwMode="auto">
          <a:xfrm>
            <a:off x="4724400" y="3200400"/>
            <a:ext cx="1143000" cy="1066800"/>
          </a:xfrm>
          <a:prstGeom prst="curvedConnector3">
            <a:avLst>
              <a:gd name="adj1" fmla="val 50000"/>
            </a:avLst>
          </a:prstGeom>
          <a:noFill/>
          <a:ln w="95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22" name="Curved Connector 98"/>
          <p:cNvCxnSpPr>
            <a:cxnSpLocks noChangeShapeType="1"/>
            <a:stCxn id="28707" idx="3"/>
          </p:cNvCxnSpPr>
          <p:nvPr/>
        </p:nvCxnSpPr>
        <p:spPr bwMode="auto">
          <a:xfrm flipV="1">
            <a:off x="4724400" y="3810000"/>
            <a:ext cx="1143000" cy="1066800"/>
          </a:xfrm>
          <a:prstGeom prst="curvedConnector3">
            <a:avLst>
              <a:gd name="adj1" fmla="val 50000"/>
            </a:avLst>
          </a:prstGeom>
          <a:noFill/>
          <a:ln w="95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23" name="Curved Connector 98"/>
          <p:cNvCxnSpPr>
            <a:cxnSpLocks noChangeShapeType="1"/>
            <a:stCxn id="28707" idx="3"/>
            <a:endCxn id="28692" idx="3"/>
          </p:cNvCxnSpPr>
          <p:nvPr/>
        </p:nvCxnSpPr>
        <p:spPr bwMode="auto">
          <a:xfrm flipV="1">
            <a:off x="4724400" y="4578350"/>
            <a:ext cx="1189038" cy="298450"/>
          </a:xfrm>
          <a:prstGeom prst="curvedConnector2">
            <a:avLst/>
          </a:prstGeom>
          <a:noFill/>
          <a:ln w="95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25" name="Straight Arrow Connector 120"/>
          <p:cNvCxnSpPr>
            <a:cxnSpLocks noChangeShapeType="1"/>
            <a:stCxn id="28696" idx="4"/>
            <a:endCxn id="28694" idx="0"/>
          </p:cNvCxnSpPr>
          <p:nvPr/>
        </p:nvCxnSpPr>
        <p:spPr bwMode="auto">
          <a:xfrm rot="5400000">
            <a:off x="4419601" y="1943100"/>
            <a:ext cx="381000" cy="3175"/>
          </a:xfrm>
          <a:prstGeom prst="straightConnector1">
            <a:avLst/>
          </a:prstGeom>
          <a:noFill/>
          <a:ln w="9525" algn="ctr">
            <a:solidFill>
              <a:schemeClr val="dk1"/>
            </a:solidFill>
            <a:prstDash val="dash"/>
            <a:round/>
            <a:headEnd/>
            <a:tailEnd type="triangle" w="med" len="med"/>
          </a:ln>
        </p:spPr>
      </p:cxnSp>
      <p:cxnSp>
        <p:nvCxnSpPr>
          <p:cNvPr id="28727" name="Straight Arrow Connector 127"/>
          <p:cNvCxnSpPr>
            <a:cxnSpLocks noChangeShapeType="1"/>
            <a:stCxn id="28694" idx="3"/>
          </p:cNvCxnSpPr>
          <p:nvPr/>
        </p:nvCxnSpPr>
        <p:spPr bwMode="auto">
          <a:xfrm rot="5400000">
            <a:off x="3532981" y="2343944"/>
            <a:ext cx="600075" cy="960438"/>
          </a:xfrm>
          <a:prstGeom prst="straightConnector1">
            <a:avLst/>
          </a:prstGeom>
          <a:noFill/>
          <a:ln w="9525" algn="ctr">
            <a:solidFill>
              <a:schemeClr val="dk1"/>
            </a:solidFill>
            <a:prstDash val="dash"/>
            <a:round/>
            <a:headEnd/>
            <a:tailEnd type="triangle" w="med" len="med"/>
          </a:ln>
        </p:spPr>
      </p:cxnSp>
      <p:cxnSp>
        <p:nvCxnSpPr>
          <p:cNvPr id="28728" name="Straight Arrow Connector 133"/>
          <p:cNvCxnSpPr>
            <a:cxnSpLocks noChangeShapeType="1"/>
            <a:stCxn id="28694" idx="5"/>
          </p:cNvCxnSpPr>
          <p:nvPr/>
        </p:nvCxnSpPr>
        <p:spPr bwMode="auto">
          <a:xfrm rot="16200000" flipH="1">
            <a:off x="5010944" y="2420144"/>
            <a:ext cx="904875" cy="1112837"/>
          </a:xfrm>
          <a:prstGeom prst="straightConnector1">
            <a:avLst/>
          </a:prstGeom>
          <a:noFill/>
          <a:ln w="9525" algn="ctr">
            <a:solidFill>
              <a:schemeClr val="dk1"/>
            </a:solidFill>
            <a:prstDash val="dash"/>
            <a:round/>
            <a:headEnd/>
            <a:tailEnd type="triangle" w="med" len="med"/>
          </a:ln>
        </p:spPr>
      </p:cxnSp>
      <p:sp>
        <p:nvSpPr>
          <p:cNvPr id="28730" name="TextBox 137"/>
          <p:cNvSpPr txBox="1">
            <a:spLocks noChangeArrowheads="1"/>
          </p:cNvSpPr>
          <p:nvPr/>
        </p:nvSpPr>
        <p:spPr bwMode="auto">
          <a:xfrm>
            <a:off x="4572000" y="1752600"/>
            <a:ext cx="764953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100" b="0" dirty="0">
                <a:solidFill>
                  <a:srgbClr val="FF0000"/>
                </a:solidFill>
              </a:rPr>
              <a:t>(1) </a:t>
            </a:r>
            <a:r>
              <a:rPr lang="en-US" sz="1100" b="0" dirty="0" smtClean="0">
                <a:solidFill>
                  <a:srgbClr val="FF0000"/>
                </a:solidFill>
              </a:rPr>
              <a:t>submit</a:t>
            </a:r>
            <a:endParaRPr lang="en-US" sz="1100" b="0" dirty="0">
              <a:solidFill>
                <a:srgbClr val="FF0000"/>
              </a:solidFill>
            </a:endParaRPr>
          </a:p>
        </p:txBody>
      </p:sp>
      <p:sp>
        <p:nvSpPr>
          <p:cNvPr id="28732" name="TextBox 139"/>
          <p:cNvSpPr txBox="1">
            <a:spLocks noChangeArrowheads="1"/>
          </p:cNvSpPr>
          <p:nvPr/>
        </p:nvSpPr>
        <p:spPr bwMode="auto">
          <a:xfrm>
            <a:off x="3352800" y="2633663"/>
            <a:ext cx="1176925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100" b="0" dirty="0">
                <a:solidFill>
                  <a:srgbClr val="FF0000"/>
                </a:solidFill>
              </a:rPr>
              <a:t>(2) </a:t>
            </a:r>
            <a:r>
              <a:rPr lang="en-US" sz="1100" b="0" dirty="0" smtClean="0">
                <a:solidFill>
                  <a:srgbClr val="FF0000"/>
                </a:solidFill>
              </a:rPr>
              <a:t>schedule </a:t>
            </a:r>
            <a:r>
              <a:rPr lang="en-US" sz="1100" b="0" dirty="0">
                <a:solidFill>
                  <a:srgbClr val="FF0000"/>
                </a:solidFill>
              </a:rPr>
              <a:t>map</a:t>
            </a:r>
          </a:p>
        </p:txBody>
      </p:sp>
      <p:sp>
        <p:nvSpPr>
          <p:cNvPr id="28733" name="TextBox 140"/>
          <p:cNvSpPr txBox="1">
            <a:spLocks noChangeArrowheads="1"/>
          </p:cNvSpPr>
          <p:nvPr/>
        </p:nvSpPr>
        <p:spPr bwMode="auto">
          <a:xfrm>
            <a:off x="4742000" y="2633990"/>
            <a:ext cx="1314784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100" b="0" dirty="0">
                <a:solidFill>
                  <a:srgbClr val="FF0000"/>
                </a:solidFill>
              </a:rPr>
              <a:t>(2) </a:t>
            </a:r>
            <a:r>
              <a:rPr lang="en-US" sz="1100" b="0" dirty="0" smtClean="0">
                <a:solidFill>
                  <a:srgbClr val="FF0000"/>
                </a:solidFill>
              </a:rPr>
              <a:t>schedule </a:t>
            </a:r>
            <a:r>
              <a:rPr lang="en-US" sz="1100" b="0" dirty="0">
                <a:solidFill>
                  <a:srgbClr val="FF0000"/>
                </a:solidFill>
              </a:rPr>
              <a:t>reduce</a:t>
            </a:r>
          </a:p>
        </p:txBody>
      </p:sp>
      <p:sp>
        <p:nvSpPr>
          <p:cNvPr id="28734" name="TextBox 141"/>
          <p:cNvSpPr txBox="1">
            <a:spLocks noChangeArrowheads="1"/>
          </p:cNvSpPr>
          <p:nvPr/>
        </p:nvSpPr>
        <p:spPr bwMode="auto">
          <a:xfrm>
            <a:off x="1990725" y="3657600"/>
            <a:ext cx="622286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100" b="0" dirty="0">
                <a:solidFill>
                  <a:srgbClr val="FF0000"/>
                </a:solidFill>
              </a:rPr>
              <a:t>(3) read</a:t>
            </a:r>
          </a:p>
        </p:txBody>
      </p:sp>
      <p:sp>
        <p:nvSpPr>
          <p:cNvPr id="28735" name="TextBox 142"/>
          <p:cNvSpPr txBox="1">
            <a:spLocks noChangeArrowheads="1"/>
          </p:cNvSpPr>
          <p:nvPr/>
        </p:nvSpPr>
        <p:spPr bwMode="auto">
          <a:xfrm>
            <a:off x="3352800" y="3776663"/>
            <a:ext cx="968535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100" b="0" dirty="0">
                <a:solidFill>
                  <a:srgbClr val="FF0000"/>
                </a:solidFill>
              </a:rPr>
              <a:t>(4) local write</a:t>
            </a:r>
          </a:p>
        </p:txBody>
      </p:sp>
      <p:sp>
        <p:nvSpPr>
          <p:cNvPr id="28736" name="TextBox 143"/>
          <p:cNvSpPr txBox="1">
            <a:spLocks noChangeArrowheads="1"/>
          </p:cNvSpPr>
          <p:nvPr/>
        </p:nvSpPr>
        <p:spPr bwMode="auto">
          <a:xfrm>
            <a:off x="4562475" y="3505200"/>
            <a:ext cx="1083951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100" b="0">
                <a:solidFill>
                  <a:srgbClr val="FF0000"/>
                </a:solidFill>
              </a:rPr>
              <a:t>(5) remote read</a:t>
            </a:r>
          </a:p>
        </p:txBody>
      </p:sp>
      <p:sp>
        <p:nvSpPr>
          <p:cNvPr id="28737" name="TextBox 144"/>
          <p:cNvSpPr txBox="1">
            <a:spLocks noChangeArrowheads="1"/>
          </p:cNvSpPr>
          <p:nvPr/>
        </p:nvSpPr>
        <p:spPr bwMode="auto">
          <a:xfrm>
            <a:off x="6623050" y="3395663"/>
            <a:ext cx="692150" cy="261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100" b="0">
                <a:solidFill>
                  <a:srgbClr val="FF0000"/>
                </a:solidFill>
              </a:rPr>
              <a:t>(6) write</a:t>
            </a:r>
          </a:p>
        </p:txBody>
      </p:sp>
      <p:sp>
        <p:nvSpPr>
          <p:cNvPr id="28738" name="TextBox 145"/>
          <p:cNvSpPr txBox="1">
            <a:spLocks noChangeArrowheads="1"/>
          </p:cNvSpPr>
          <p:nvPr/>
        </p:nvSpPr>
        <p:spPr bwMode="auto">
          <a:xfrm>
            <a:off x="1382836" y="5267325"/>
            <a:ext cx="598241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400" b="1"/>
              <a:t>Input</a:t>
            </a:r>
          </a:p>
          <a:p>
            <a:pPr algn="ctr"/>
            <a:r>
              <a:rPr lang="en-US" sz="1400" b="1"/>
              <a:t>files</a:t>
            </a:r>
          </a:p>
        </p:txBody>
      </p:sp>
      <p:sp>
        <p:nvSpPr>
          <p:cNvPr id="28739" name="TextBox 146"/>
          <p:cNvSpPr txBox="1">
            <a:spLocks noChangeArrowheads="1"/>
          </p:cNvSpPr>
          <p:nvPr/>
        </p:nvSpPr>
        <p:spPr bwMode="auto">
          <a:xfrm>
            <a:off x="2646262" y="5267325"/>
            <a:ext cx="644728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400" b="1"/>
              <a:t>Map</a:t>
            </a:r>
          </a:p>
          <a:p>
            <a:pPr algn="ctr"/>
            <a:r>
              <a:rPr lang="en-US" sz="1400" b="1"/>
              <a:t>phase</a:t>
            </a:r>
          </a:p>
        </p:txBody>
      </p:sp>
      <p:sp>
        <p:nvSpPr>
          <p:cNvPr id="28740" name="TextBox 147"/>
          <p:cNvSpPr txBox="1">
            <a:spLocks noChangeArrowheads="1"/>
          </p:cNvSpPr>
          <p:nvPr/>
        </p:nvSpPr>
        <p:spPr bwMode="auto">
          <a:xfrm>
            <a:off x="3808710" y="5267325"/>
            <a:ext cx="1547218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400" b="1"/>
              <a:t>Intermediate files</a:t>
            </a:r>
          </a:p>
          <a:p>
            <a:pPr algn="ctr"/>
            <a:r>
              <a:rPr lang="en-US" sz="1400" b="1"/>
              <a:t>(on local disk)</a:t>
            </a:r>
          </a:p>
        </p:txBody>
      </p:sp>
      <p:sp>
        <p:nvSpPr>
          <p:cNvPr id="28741" name="TextBox 148"/>
          <p:cNvSpPr txBox="1">
            <a:spLocks noChangeArrowheads="1"/>
          </p:cNvSpPr>
          <p:nvPr/>
        </p:nvSpPr>
        <p:spPr bwMode="auto">
          <a:xfrm>
            <a:off x="5974095" y="5267325"/>
            <a:ext cx="75180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400" b="1"/>
              <a:t>Reduce</a:t>
            </a:r>
          </a:p>
          <a:p>
            <a:pPr algn="ctr"/>
            <a:r>
              <a:rPr lang="en-US" sz="1400" b="1"/>
              <a:t>phase</a:t>
            </a:r>
          </a:p>
        </p:txBody>
      </p:sp>
      <p:sp>
        <p:nvSpPr>
          <p:cNvPr id="28742" name="TextBox 149"/>
          <p:cNvSpPr txBox="1">
            <a:spLocks noChangeArrowheads="1"/>
          </p:cNvSpPr>
          <p:nvPr/>
        </p:nvSpPr>
        <p:spPr bwMode="auto">
          <a:xfrm>
            <a:off x="7327310" y="5267325"/>
            <a:ext cx="745718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400" b="1"/>
              <a:t>Output</a:t>
            </a:r>
          </a:p>
          <a:p>
            <a:pPr algn="ctr"/>
            <a:r>
              <a:rPr lang="en-US" sz="1400" b="1"/>
              <a:t>files</a:t>
            </a:r>
          </a:p>
        </p:txBody>
      </p:sp>
      <p:sp>
        <p:nvSpPr>
          <p:cNvPr id="28743" name="TextBox 2"/>
          <p:cNvSpPr txBox="1">
            <a:spLocks noChangeArrowheads="1"/>
          </p:cNvSpPr>
          <p:nvPr/>
        </p:nvSpPr>
        <p:spPr bwMode="auto">
          <a:xfrm>
            <a:off x="0" y="6611938"/>
            <a:ext cx="3124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 smtClean="0"/>
              <a:t>Adapted </a:t>
            </a:r>
            <a:r>
              <a:rPr lang="en-US" sz="1000" b="0" dirty="0"/>
              <a:t>from </a:t>
            </a:r>
            <a:r>
              <a:rPr lang="en-US" sz="1000" b="0" dirty="0" smtClean="0"/>
              <a:t>(Dean </a:t>
            </a:r>
            <a:r>
              <a:rPr lang="en-US" sz="1000" b="0" dirty="0"/>
              <a:t>and </a:t>
            </a:r>
            <a:r>
              <a:rPr lang="en-US" sz="1000" b="0" dirty="0" err="1" smtClean="0"/>
              <a:t>Ghemawat</a:t>
            </a:r>
            <a:r>
              <a:rPr lang="en-US" sz="1000" b="0" dirty="0" smtClean="0"/>
              <a:t>, OSDI </a:t>
            </a:r>
            <a:r>
              <a:rPr lang="en-US" sz="1000" b="0" dirty="0"/>
              <a:t>2004)</a:t>
            </a:r>
          </a:p>
        </p:txBody>
      </p:sp>
    </p:spTree>
    <p:extLst>
      <p:ext uri="{BB962C8B-B14F-4D97-AF65-F5344CB8AC3E}">
        <p14:creationId xmlns:p14="http://schemas.microsoft.com/office/powerpoint/2010/main" val="2553359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Example: Cost Measures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D60093"/>
                </a:solidFill>
              </a:rPr>
              <a:t>For a map-reduce algorithm:</a:t>
            </a:r>
          </a:p>
          <a:p>
            <a:pPr lvl="1"/>
            <a:r>
              <a:rPr lang="en-US" b="1" dirty="0">
                <a:solidFill>
                  <a:srgbClr val="0000FF"/>
                </a:solidFill>
              </a:rPr>
              <a:t>Communication cost =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/>
              <a:t>input file size + 2 </a:t>
            </a:r>
            <a:r>
              <a:rPr lang="en-US" dirty="0">
                <a:sym typeface="Symbol" pitchFamily="18" charset="2"/>
              </a:rPr>
              <a:t></a:t>
            </a:r>
            <a:r>
              <a:rPr lang="en-US" dirty="0"/>
              <a:t> (sum of the sizes of all files passed from Map processes to Reduce processes) + the sum of the output sizes of the Reduce processes.</a:t>
            </a:r>
          </a:p>
          <a:p>
            <a:pPr lvl="1"/>
            <a:r>
              <a:rPr lang="en-US" b="1" dirty="0">
                <a:solidFill>
                  <a:srgbClr val="0000FF"/>
                </a:solidFill>
              </a:rPr>
              <a:t>Elapsed communication cost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/>
              <a:t>is the sum of the largest input + output for any map process, plus the same for any reduce process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7490A-6B50-D64A-9F62-2597F1632124}" type="datetime1">
              <a:rPr lang="en-US" smtClean="0"/>
              <a:t>9/20/2023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Jure Leskovec, Stanford CS246: Mining Massive Datasets, http://cs246.stanford.edu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748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Cost Measures Mean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Either the I/O (communication) or processing (computation) cost dominates</a:t>
            </a:r>
          </a:p>
          <a:p>
            <a:pPr lvl="1"/>
            <a:r>
              <a:rPr lang="en-US" dirty="0"/>
              <a:t>Ignore one or the other</a:t>
            </a:r>
          </a:p>
          <a:p>
            <a:endParaRPr lang="en-US" dirty="0"/>
          </a:p>
          <a:p>
            <a:r>
              <a:rPr lang="en-US" dirty="0"/>
              <a:t>Total cost tells what you pay in rent from </a:t>
            </a:r>
            <a:br>
              <a:rPr lang="en-US" dirty="0"/>
            </a:br>
            <a:r>
              <a:rPr lang="en-US" dirty="0"/>
              <a:t>your friendly neighborhood cloud</a:t>
            </a:r>
          </a:p>
          <a:p>
            <a:endParaRPr lang="en-US" dirty="0"/>
          </a:p>
          <a:p>
            <a:r>
              <a:rPr lang="en-US" dirty="0"/>
              <a:t>Elapsed cost is wall-clock time using parallelism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FF4CE-ED94-6741-A940-D10185354324}" type="datetime1">
              <a:rPr lang="en-US" smtClean="0"/>
              <a:t>9/20/2023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Jure Leskovec, Stanford CS246: Mining Massive Datasets, http://cs246.stanford.edu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492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Cost of Map-Reduce Join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95400"/>
            <a:ext cx="8229600" cy="5334000"/>
          </a:xfrm>
        </p:spPr>
        <p:txBody>
          <a:bodyPr>
            <a:normAutofit lnSpcReduction="10000"/>
          </a:bodyPr>
          <a:lstStyle/>
          <a:p>
            <a:r>
              <a:rPr lang="en-US" b="1" dirty="0">
                <a:solidFill>
                  <a:srgbClr val="0000FF"/>
                </a:solidFill>
              </a:rPr>
              <a:t>Total communication cost</a:t>
            </a:r>
            <a:r>
              <a:rPr lang="en-US" dirty="0">
                <a:solidFill>
                  <a:srgbClr val="0000FF"/>
                </a:solidFill>
              </a:rPr>
              <a:t> </a:t>
            </a:r>
            <a:br>
              <a:rPr lang="en-US" dirty="0">
                <a:solidFill>
                  <a:srgbClr val="0000FF"/>
                </a:solidFill>
              </a:rPr>
            </a:br>
            <a:r>
              <a:rPr lang="en-US" dirty="0"/>
              <a:t>= O(|R|+|S|+|R ⋈ S|)</a:t>
            </a:r>
          </a:p>
          <a:p>
            <a:r>
              <a:rPr lang="en-US" b="1" dirty="0">
                <a:solidFill>
                  <a:srgbClr val="0000FF"/>
                </a:solidFill>
              </a:rPr>
              <a:t>Elapsed communication cost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/>
              <a:t>= O(s)</a:t>
            </a:r>
          </a:p>
          <a:p>
            <a:pPr lvl="1"/>
            <a:r>
              <a:rPr lang="en-US" dirty="0"/>
              <a:t>We’re going to pick </a:t>
            </a:r>
            <a:r>
              <a:rPr lang="en-US" b="1" i="1" dirty="0"/>
              <a:t>k</a:t>
            </a:r>
            <a:r>
              <a:rPr lang="en-US" dirty="0"/>
              <a:t> and the number of Map processes so that the I/O limit </a:t>
            </a:r>
            <a:r>
              <a:rPr lang="en-US" b="1" i="1" dirty="0"/>
              <a:t>s</a:t>
            </a:r>
            <a:r>
              <a:rPr lang="en-US" dirty="0"/>
              <a:t> is respected</a:t>
            </a:r>
          </a:p>
          <a:p>
            <a:pPr lvl="1"/>
            <a:r>
              <a:rPr lang="en-US" dirty="0"/>
              <a:t>We put a limit </a:t>
            </a:r>
            <a:r>
              <a:rPr lang="en-US" b="1" i="1" dirty="0"/>
              <a:t>s</a:t>
            </a:r>
            <a:r>
              <a:rPr lang="en-US" dirty="0"/>
              <a:t> on the amount of input or output that any one process can have. </a:t>
            </a:r>
            <a:r>
              <a:rPr lang="en-US" b="1" i="1" dirty="0"/>
              <a:t>s</a:t>
            </a:r>
            <a:r>
              <a:rPr lang="en-US" b="1" dirty="0"/>
              <a:t> could be:</a:t>
            </a:r>
          </a:p>
          <a:p>
            <a:pPr lvl="2"/>
            <a:r>
              <a:rPr lang="en-US" dirty="0"/>
              <a:t>What fits in main memory</a:t>
            </a:r>
          </a:p>
          <a:p>
            <a:pPr lvl="2"/>
            <a:r>
              <a:rPr lang="en-US" dirty="0"/>
              <a:t>What fits on local disk</a:t>
            </a:r>
          </a:p>
          <a:p>
            <a:r>
              <a:rPr lang="en-US" dirty="0"/>
              <a:t>With proper indexes, computation cost is linear in the input + output size</a:t>
            </a:r>
          </a:p>
          <a:p>
            <a:pPr lvl="1"/>
            <a:r>
              <a:rPr lang="en-US" dirty="0"/>
              <a:t>So computation cost is like comm. cost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4F45D-244C-7848-8F5A-81D3EB0B268B}" type="datetime1">
              <a:rPr lang="en-US" smtClean="0"/>
              <a:t>9/20/2023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Jure Leskovec, Stanford CS246: Mining Massive Datasets, http://cs246.stanford.edu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82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Thanks for Your Attention!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AB28D-17BF-3E4D-8186-12B40FA58415}" type="datetime1">
              <a:rPr lang="en-US" smtClean="0"/>
              <a:t>9/20/2023</a:t>
            </a:fld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Jure Leskovec, Stanford CS246: Mining Massive Datasets, http://cs246.stanford.edu</a:t>
            </a:r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269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References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Jure </a:t>
            </a:r>
            <a:r>
              <a:rPr lang="en-US" altLang="zh-TW" dirty="0" err="1"/>
              <a:t>Leskovec</a:t>
            </a:r>
            <a:r>
              <a:rPr lang="en-US" altLang="zh-TW" dirty="0"/>
              <a:t>, </a:t>
            </a:r>
            <a:r>
              <a:rPr lang="en-US" altLang="zh-TW" dirty="0" err="1"/>
              <a:t>Anand</a:t>
            </a:r>
            <a:r>
              <a:rPr lang="en-US" altLang="zh-TW" dirty="0"/>
              <a:t> </a:t>
            </a:r>
            <a:r>
              <a:rPr lang="en-US" altLang="zh-TW" dirty="0" err="1"/>
              <a:t>Rajaraman</a:t>
            </a:r>
            <a:r>
              <a:rPr lang="en-US" altLang="zh-TW" dirty="0"/>
              <a:t>, Jeffrey David Ullman, Mining of Massive Datasets, </a:t>
            </a:r>
            <a:r>
              <a:rPr lang="en-US" altLang="zh-TW" dirty="0" smtClean="0"/>
              <a:t>3rd </a:t>
            </a:r>
            <a:r>
              <a:rPr lang="en-US" altLang="zh-TW" dirty="0"/>
              <a:t>Edition, Cambridge University Press, </a:t>
            </a:r>
            <a:r>
              <a:rPr lang="en-US" altLang="zh-TW" dirty="0" smtClean="0"/>
              <a:t>Feb. 2020.</a:t>
            </a:r>
            <a:r>
              <a:rPr lang="en-US" altLang="zh-TW" dirty="0"/>
              <a:t> </a:t>
            </a:r>
            <a:r>
              <a:rPr lang="en-US" altLang="zh-TW" dirty="0" smtClean="0"/>
              <a:t> (Ch.1-2)</a:t>
            </a:r>
          </a:p>
          <a:p>
            <a:pPr lvl="1"/>
            <a:r>
              <a:rPr lang="en-US" altLang="zh-TW" dirty="0" smtClean="0"/>
              <a:t>Slides from Stanford CS246 “</a:t>
            </a:r>
            <a:r>
              <a:rPr lang="en-US" altLang="zh-TW" dirty="0"/>
              <a:t>Mining Massive </a:t>
            </a:r>
            <a:r>
              <a:rPr lang="en-US" altLang="zh-TW" dirty="0" smtClean="0"/>
              <a:t>Datasets” (by </a:t>
            </a:r>
            <a:r>
              <a:rPr lang="en-US" altLang="zh-TW" dirty="0"/>
              <a:t>Jure </a:t>
            </a:r>
            <a:r>
              <a:rPr lang="en-US" altLang="zh-TW" dirty="0" err="1" smtClean="0"/>
              <a:t>Leskovec</a:t>
            </a:r>
            <a:r>
              <a:rPr lang="en-US" altLang="zh-TW" dirty="0" smtClean="0"/>
              <a:t>)</a:t>
            </a:r>
          </a:p>
          <a:p>
            <a:r>
              <a:rPr lang="en-US" altLang="zh-TW" dirty="0" smtClean="0"/>
              <a:t>Jimmy </a:t>
            </a:r>
            <a:r>
              <a:rPr lang="en-US" altLang="zh-TW" dirty="0"/>
              <a:t>Lin and Chris Dyer, “Data-Intensive Text Processing with MapReduce</a:t>
            </a:r>
            <a:r>
              <a:rPr lang="en-US" altLang="zh-TW" dirty="0" smtClean="0"/>
              <a:t>”. (Ch.1-2) </a:t>
            </a:r>
            <a:endParaRPr lang="en-US" altLang="zh-TW" dirty="0"/>
          </a:p>
          <a:p>
            <a:pPr lvl="1"/>
            <a:r>
              <a:rPr lang="en-US" altLang="zh-TW" dirty="0"/>
              <a:t>Slides from Jimmy Lin’s “Big Data Infrastructure” course, Univ. Maryland (and Univ. Waterloo)</a:t>
            </a:r>
          </a:p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AB28D-17BF-3E4D-8186-12B40FA58415}" type="datetime1">
              <a:rPr lang="en-US" smtClean="0"/>
              <a:t>9/20/2023</a:t>
            </a:fld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Jure Leskovec, Stanford CS246: Mining Massive Datasets, http://cs246.stanford.edu</a:t>
            </a:r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686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References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zh-TW" dirty="0" smtClean="0"/>
              <a:t>Papers:</a:t>
            </a:r>
          </a:p>
          <a:p>
            <a:pPr lvl="1">
              <a:defRPr/>
            </a:pPr>
            <a:r>
              <a:rPr lang="en-US" altLang="zh-TW" dirty="0"/>
              <a:t>Google File System (GFS)</a:t>
            </a:r>
          </a:p>
          <a:p>
            <a:pPr lvl="2">
              <a:defRPr/>
            </a:pPr>
            <a:r>
              <a:rPr lang="en-US" altLang="zh-TW" dirty="0"/>
              <a:t>Sanjay </a:t>
            </a:r>
            <a:r>
              <a:rPr lang="en-US" altLang="zh-TW" dirty="0" err="1"/>
              <a:t>Ghemawat</a:t>
            </a:r>
            <a:r>
              <a:rPr lang="en-US" altLang="zh-TW" dirty="0"/>
              <a:t>, Howard </a:t>
            </a:r>
            <a:r>
              <a:rPr lang="en-US" altLang="zh-TW" dirty="0" err="1"/>
              <a:t>Gobioff</a:t>
            </a:r>
            <a:r>
              <a:rPr lang="en-US" altLang="zh-TW" dirty="0"/>
              <a:t>, Shun-</a:t>
            </a:r>
            <a:r>
              <a:rPr lang="en-US" altLang="zh-TW" dirty="0" err="1"/>
              <a:t>Tak</a:t>
            </a:r>
            <a:r>
              <a:rPr lang="en-US" altLang="zh-TW" dirty="0"/>
              <a:t> Leung, The Google File System, Proceedings of the 19th ACM Symposium on Operating Systems Principles (SOSP), pp. 20-43, 2003.</a:t>
            </a:r>
          </a:p>
          <a:p>
            <a:pPr lvl="1">
              <a:defRPr/>
            </a:pPr>
            <a:r>
              <a:rPr lang="en-US" altLang="zh-TW" dirty="0" err="1"/>
              <a:t>MapReduce</a:t>
            </a:r>
            <a:endParaRPr lang="en-US" altLang="zh-TW" dirty="0"/>
          </a:p>
          <a:p>
            <a:pPr lvl="2">
              <a:defRPr/>
            </a:pPr>
            <a:r>
              <a:rPr lang="en-US" altLang="zh-TW" dirty="0"/>
              <a:t>Jeffrey Dean, Sanjay </a:t>
            </a:r>
            <a:r>
              <a:rPr lang="en-US" altLang="zh-TW" dirty="0" err="1"/>
              <a:t>Ghemawat</a:t>
            </a:r>
            <a:r>
              <a:rPr lang="en-US" altLang="zh-TW" dirty="0"/>
              <a:t>, </a:t>
            </a:r>
            <a:r>
              <a:rPr lang="en-US" altLang="zh-TW" dirty="0" err="1"/>
              <a:t>MapReduce</a:t>
            </a:r>
            <a:r>
              <a:rPr lang="en-US" altLang="zh-TW" dirty="0"/>
              <a:t>: Simplified Data Processing on Large Clusters, OSDI'04: Sixth Symposium on Operating System Design and Implementation, pp. 137-150, 2004.</a:t>
            </a:r>
          </a:p>
          <a:p>
            <a:pPr lvl="1">
              <a:defRPr/>
            </a:pPr>
            <a:r>
              <a:rPr lang="en-US" altLang="zh-TW" dirty="0" err="1"/>
              <a:t>BigTable</a:t>
            </a:r>
            <a:endParaRPr lang="en-US" altLang="zh-TW" dirty="0"/>
          </a:p>
          <a:p>
            <a:pPr lvl="2">
              <a:defRPr/>
            </a:pPr>
            <a:r>
              <a:rPr lang="en-US" altLang="zh-TW" dirty="0"/>
              <a:t>Fay Chang, Jeffrey Dean, Sanjay </a:t>
            </a:r>
            <a:r>
              <a:rPr lang="en-US" altLang="zh-TW" dirty="0" err="1"/>
              <a:t>Ghemawat</a:t>
            </a:r>
            <a:r>
              <a:rPr lang="en-US" altLang="zh-TW" dirty="0"/>
              <a:t>, Wilson C. Hsieh, Deborah A. Wallach, Mike Burrows, </a:t>
            </a:r>
            <a:r>
              <a:rPr lang="en-US" altLang="zh-TW" dirty="0" err="1"/>
              <a:t>Tushar</a:t>
            </a:r>
            <a:r>
              <a:rPr lang="en-US" altLang="zh-TW" dirty="0"/>
              <a:t> Chandra, Andrew </a:t>
            </a:r>
            <a:r>
              <a:rPr lang="en-US" altLang="zh-TW" dirty="0" err="1"/>
              <a:t>Fikes</a:t>
            </a:r>
            <a:r>
              <a:rPr lang="en-US" altLang="zh-TW" dirty="0"/>
              <a:t>, Robert E. Gruber, 7th USENIX Symposium on Operating Systems Design and Implementation (OSDI), pp. 205-218, 2006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AB28D-17BF-3E4D-8186-12B40FA58415}" type="datetime1">
              <a:rPr lang="en-US" smtClean="0"/>
              <a:t>9/20/2023</a:t>
            </a:fld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Jure Leskovec, Stanford CS246: Mining Massive Datasets, http://cs246.stanford.edu</a:t>
            </a:r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87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smtClean="0"/>
              <a:t>Managing Multiple Workers</a:t>
            </a:r>
          </a:p>
        </p:txBody>
      </p:sp>
      <p:sp>
        <p:nvSpPr>
          <p:cNvPr id="44035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77500" lnSpcReduction="20000"/>
          </a:bodyPr>
          <a:lstStyle/>
          <a:p>
            <a:pPr eaLnBrk="1" hangingPunct="1"/>
            <a:r>
              <a:rPr lang="en-GB" dirty="0" smtClean="0"/>
              <a:t>Difficult because</a:t>
            </a:r>
          </a:p>
          <a:p>
            <a:pPr lvl="1" eaLnBrk="1" hangingPunct="1"/>
            <a:r>
              <a:rPr lang="en-GB" dirty="0" smtClean="0"/>
              <a:t>We don’t know the order in which workers run</a:t>
            </a:r>
          </a:p>
          <a:p>
            <a:pPr lvl="1" eaLnBrk="1" hangingPunct="1"/>
            <a:r>
              <a:rPr lang="en-GB" dirty="0" smtClean="0"/>
              <a:t>We don’t know when workers interrupt each other</a:t>
            </a:r>
          </a:p>
          <a:p>
            <a:pPr lvl="1" eaLnBrk="1" hangingPunct="1"/>
            <a:r>
              <a:rPr lang="en-GB" dirty="0" smtClean="0"/>
              <a:t>We don’t know when workers need to communicate partial results</a:t>
            </a:r>
          </a:p>
          <a:p>
            <a:pPr lvl="1" eaLnBrk="1" hangingPunct="1"/>
            <a:r>
              <a:rPr lang="en-GB" dirty="0" smtClean="0"/>
              <a:t>We don’t know the order in which workers access shared data</a:t>
            </a:r>
          </a:p>
          <a:p>
            <a:pPr eaLnBrk="1" hangingPunct="1"/>
            <a:r>
              <a:rPr lang="en-GB" dirty="0" smtClean="0"/>
              <a:t>Thus, we need:</a:t>
            </a:r>
          </a:p>
          <a:p>
            <a:pPr lvl="1" eaLnBrk="1" hangingPunct="1"/>
            <a:r>
              <a:rPr lang="en-GB" dirty="0" smtClean="0"/>
              <a:t>Semaphores (lock, unlock)</a:t>
            </a:r>
          </a:p>
          <a:p>
            <a:pPr lvl="1" eaLnBrk="1" hangingPunct="1"/>
            <a:r>
              <a:rPr lang="en-GB" dirty="0" smtClean="0"/>
              <a:t>Conditional variables (wait, notify, broadcast)</a:t>
            </a:r>
          </a:p>
          <a:p>
            <a:pPr lvl="1" eaLnBrk="1" hangingPunct="1"/>
            <a:r>
              <a:rPr lang="en-GB" dirty="0" smtClean="0"/>
              <a:t>Barriers</a:t>
            </a:r>
          </a:p>
          <a:p>
            <a:pPr eaLnBrk="1" hangingPunct="1"/>
            <a:r>
              <a:rPr lang="en-GB" dirty="0" smtClean="0"/>
              <a:t>Still, lots of problems:</a:t>
            </a:r>
          </a:p>
          <a:p>
            <a:pPr lvl="1" eaLnBrk="1" hangingPunct="1"/>
            <a:r>
              <a:rPr lang="en-GB" dirty="0" smtClean="0"/>
              <a:t>Deadlock, </a:t>
            </a:r>
            <a:r>
              <a:rPr lang="en-GB" dirty="0" err="1" smtClean="0"/>
              <a:t>livelock</a:t>
            </a:r>
            <a:r>
              <a:rPr lang="en-GB" dirty="0" smtClean="0"/>
              <a:t>, race conditions...</a:t>
            </a:r>
          </a:p>
          <a:p>
            <a:pPr lvl="1" eaLnBrk="1" hangingPunct="1"/>
            <a:r>
              <a:rPr lang="en-GB" dirty="0" smtClean="0"/>
              <a:t>Dining philosophers, sleeping barbers, cigarette smokers...</a:t>
            </a:r>
          </a:p>
          <a:p>
            <a:pPr eaLnBrk="1" hangingPunct="1"/>
            <a:r>
              <a:rPr lang="en-GB" dirty="0" smtClean="0"/>
              <a:t>Moral of the story: be careful!</a:t>
            </a:r>
          </a:p>
        </p:txBody>
      </p:sp>
    </p:spTree>
    <p:extLst>
      <p:ext uri="{BB962C8B-B14F-4D97-AF65-F5344CB8AC3E}">
        <p14:creationId xmlns:p14="http://schemas.microsoft.com/office/powerpoint/2010/main" val="1441155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035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Current Tools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Programming models</a:t>
            </a:r>
          </a:p>
          <a:p>
            <a:pPr lvl="1"/>
            <a:r>
              <a:rPr lang="en-US" sz="2400" dirty="0" smtClean="0"/>
              <a:t>Shared memory (</a:t>
            </a:r>
            <a:r>
              <a:rPr lang="en-US" sz="2400" dirty="0" err="1" smtClean="0"/>
              <a:t>pthreads</a:t>
            </a:r>
            <a:r>
              <a:rPr lang="en-US" sz="2400" dirty="0" smtClean="0"/>
              <a:t>)</a:t>
            </a:r>
          </a:p>
          <a:p>
            <a:pPr lvl="1"/>
            <a:r>
              <a:rPr lang="en-US" sz="2400" dirty="0" smtClean="0"/>
              <a:t>Message passing (MPI)</a:t>
            </a:r>
          </a:p>
          <a:p>
            <a:r>
              <a:rPr lang="en-US" sz="2800" dirty="0" smtClean="0"/>
              <a:t>Design Patterns</a:t>
            </a:r>
          </a:p>
          <a:p>
            <a:pPr lvl="1"/>
            <a:r>
              <a:rPr lang="en-US" sz="2400" dirty="0" smtClean="0"/>
              <a:t>Master-slaves</a:t>
            </a:r>
          </a:p>
          <a:p>
            <a:pPr lvl="1"/>
            <a:r>
              <a:rPr lang="en-US" sz="2400" dirty="0" smtClean="0"/>
              <a:t>Producer-consumer flows</a:t>
            </a:r>
          </a:p>
          <a:p>
            <a:pPr lvl="1"/>
            <a:r>
              <a:rPr lang="en-US" sz="2400" dirty="0" smtClean="0"/>
              <a:t>Shared work queues</a:t>
            </a:r>
          </a:p>
          <a:p>
            <a:pPr lvl="1"/>
            <a:endParaRPr lang="en-US" dirty="0"/>
          </a:p>
        </p:txBody>
      </p:sp>
      <p:grpSp>
        <p:nvGrpSpPr>
          <p:cNvPr id="4" name="Group 41"/>
          <p:cNvGrpSpPr>
            <a:grpSpLocks/>
          </p:cNvGrpSpPr>
          <p:nvPr/>
        </p:nvGrpSpPr>
        <p:grpSpPr bwMode="auto">
          <a:xfrm>
            <a:off x="7265219" y="1578587"/>
            <a:ext cx="1476375" cy="1630362"/>
            <a:chOff x="2667000" y="1524000"/>
            <a:chExt cx="2032346" cy="2243288"/>
          </a:xfrm>
        </p:grpSpPr>
        <p:cxnSp>
          <p:nvCxnSpPr>
            <p:cNvPr id="5" name="Straight Arrow Connector 4"/>
            <p:cNvCxnSpPr>
              <a:cxnSpLocks noChangeShapeType="1"/>
            </p:cNvCxnSpPr>
            <p:nvPr/>
          </p:nvCxnSpPr>
          <p:spPr bwMode="auto">
            <a:xfrm rot="5400000">
              <a:off x="2134394" y="2661444"/>
              <a:ext cx="1447800" cy="1588"/>
            </a:xfrm>
            <a:prstGeom prst="straightConnector1">
              <a:avLst/>
            </a:prstGeom>
            <a:noFill/>
            <a:ln w="63500" cmpd="dbl" algn="ctr">
              <a:solidFill>
                <a:srgbClr val="FF0000"/>
              </a:solidFill>
              <a:round/>
              <a:headEnd/>
              <a:tailEnd type="triangle" w="sm" len="sm"/>
            </a:ln>
          </p:spPr>
        </p:cxnSp>
        <p:sp>
          <p:nvSpPr>
            <p:cNvPr id="6" name="TextBox 9"/>
            <p:cNvSpPr txBox="1">
              <a:spLocks noChangeArrowheads="1"/>
            </p:cNvSpPr>
            <p:nvPr/>
          </p:nvSpPr>
          <p:spPr bwMode="auto">
            <a:xfrm>
              <a:off x="2682875" y="1524000"/>
              <a:ext cx="2016471" cy="3811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/>
                <a:t>Message Passing</a:t>
              </a:r>
            </a:p>
          </p:txBody>
        </p:sp>
        <p:sp>
          <p:nvSpPr>
            <p:cNvPr id="7" name="TextBox 10"/>
            <p:cNvSpPr txBox="1">
              <a:spLocks noChangeArrowheads="1"/>
            </p:cNvSpPr>
            <p:nvPr/>
          </p:nvSpPr>
          <p:spPr bwMode="auto">
            <a:xfrm>
              <a:off x="2667000" y="3386139"/>
              <a:ext cx="474671" cy="3811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>
                  <a:solidFill>
                    <a:srgbClr val="FF0000"/>
                  </a:solidFill>
                </a:rPr>
                <a:t>P</a:t>
              </a:r>
              <a:r>
                <a:rPr lang="en-US" sz="1200" baseline="-25000">
                  <a:solidFill>
                    <a:srgbClr val="FF0000"/>
                  </a:solidFill>
                </a:rPr>
                <a:t>1</a:t>
              </a:r>
            </a:p>
          </p:txBody>
        </p:sp>
        <p:cxnSp>
          <p:nvCxnSpPr>
            <p:cNvPr id="8" name="Straight Arrow Connector 11"/>
            <p:cNvCxnSpPr>
              <a:cxnSpLocks noChangeShapeType="1"/>
            </p:cNvCxnSpPr>
            <p:nvPr/>
          </p:nvCxnSpPr>
          <p:spPr bwMode="auto">
            <a:xfrm rot="5400000">
              <a:off x="2515394" y="2661444"/>
              <a:ext cx="1447800" cy="1588"/>
            </a:xfrm>
            <a:prstGeom prst="straightConnector1">
              <a:avLst/>
            </a:prstGeom>
            <a:noFill/>
            <a:ln w="63500" cmpd="dbl" algn="ctr">
              <a:solidFill>
                <a:srgbClr val="FF0000"/>
              </a:solidFill>
              <a:round/>
              <a:headEnd/>
              <a:tailEnd type="triangle" w="sm" len="sm"/>
            </a:ln>
          </p:spPr>
        </p:cxnSp>
        <p:sp>
          <p:nvSpPr>
            <p:cNvPr id="9" name="TextBox 12"/>
            <p:cNvSpPr txBox="1">
              <a:spLocks noChangeArrowheads="1"/>
            </p:cNvSpPr>
            <p:nvPr/>
          </p:nvSpPr>
          <p:spPr bwMode="auto">
            <a:xfrm>
              <a:off x="3048000" y="3386139"/>
              <a:ext cx="474671" cy="3811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>
                  <a:solidFill>
                    <a:srgbClr val="FF0000"/>
                  </a:solidFill>
                </a:rPr>
                <a:t>P</a:t>
              </a:r>
              <a:r>
                <a:rPr lang="en-US" sz="1200" baseline="-25000">
                  <a:solidFill>
                    <a:srgbClr val="FF0000"/>
                  </a:solidFill>
                </a:rPr>
                <a:t>2</a:t>
              </a:r>
            </a:p>
          </p:txBody>
        </p:sp>
        <p:cxnSp>
          <p:nvCxnSpPr>
            <p:cNvPr id="10" name="Straight Arrow Connector 13"/>
            <p:cNvCxnSpPr>
              <a:cxnSpLocks noChangeShapeType="1"/>
            </p:cNvCxnSpPr>
            <p:nvPr/>
          </p:nvCxnSpPr>
          <p:spPr bwMode="auto">
            <a:xfrm rot="5400000">
              <a:off x="2896394" y="2661444"/>
              <a:ext cx="1447800" cy="1588"/>
            </a:xfrm>
            <a:prstGeom prst="straightConnector1">
              <a:avLst/>
            </a:prstGeom>
            <a:noFill/>
            <a:ln w="63500" cmpd="dbl" algn="ctr">
              <a:solidFill>
                <a:srgbClr val="FF0000"/>
              </a:solidFill>
              <a:round/>
              <a:headEnd/>
              <a:tailEnd type="triangle" w="sm" len="sm"/>
            </a:ln>
          </p:spPr>
        </p:cxnSp>
        <p:sp>
          <p:nvSpPr>
            <p:cNvPr id="11" name="TextBox 14"/>
            <p:cNvSpPr txBox="1">
              <a:spLocks noChangeArrowheads="1"/>
            </p:cNvSpPr>
            <p:nvPr/>
          </p:nvSpPr>
          <p:spPr bwMode="auto">
            <a:xfrm>
              <a:off x="3429000" y="3386139"/>
              <a:ext cx="474671" cy="3811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>
                  <a:solidFill>
                    <a:srgbClr val="FF0000"/>
                  </a:solidFill>
                </a:rPr>
                <a:t>P</a:t>
              </a:r>
              <a:r>
                <a:rPr lang="en-US" sz="1200" baseline="-25000">
                  <a:solidFill>
                    <a:srgbClr val="FF0000"/>
                  </a:solidFill>
                </a:rPr>
                <a:t>3</a:t>
              </a:r>
            </a:p>
          </p:txBody>
        </p:sp>
        <p:cxnSp>
          <p:nvCxnSpPr>
            <p:cNvPr id="12" name="Straight Arrow Connector 15"/>
            <p:cNvCxnSpPr>
              <a:cxnSpLocks noChangeShapeType="1"/>
            </p:cNvCxnSpPr>
            <p:nvPr/>
          </p:nvCxnSpPr>
          <p:spPr bwMode="auto">
            <a:xfrm rot="5400000">
              <a:off x="3277394" y="2661444"/>
              <a:ext cx="1447800" cy="1588"/>
            </a:xfrm>
            <a:prstGeom prst="straightConnector1">
              <a:avLst/>
            </a:prstGeom>
            <a:noFill/>
            <a:ln w="63500" cmpd="dbl" algn="ctr">
              <a:solidFill>
                <a:srgbClr val="FF0000"/>
              </a:solidFill>
              <a:round/>
              <a:headEnd/>
              <a:tailEnd type="triangle" w="sm" len="sm"/>
            </a:ln>
          </p:spPr>
        </p:cxnSp>
        <p:sp>
          <p:nvSpPr>
            <p:cNvPr id="13" name="TextBox 16"/>
            <p:cNvSpPr txBox="1">
              <a:spLocks noChangeArrowheads="1"/>
            </p:cNvSpPr>
            <p:nvPr/>
          </p:nvSpPr>
          <p:spPr bwMode="auto">
            <a:xfrm>
              <a:off x="3810000" y="3386139"/>
              <a:ext cx="474671" cy="3811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>
                  <a:solidFill>
                    <a:srgbClr val="FF0000"/>
                  </a:solidFill>
                </a:rPr>
                <a:t>P</a:t>
              </a:r>
              <a:r>
                <a:rPr lang="en-US" sz="1200" baseline="-25000">
                  <a:solidFill>
                    <a:srgbClr val="FF0000"/>
                  </a:solidFill>
                </a:rPr>
                <a:t>4</a:t>
              </a:r>
            </a:p>
          </p:txBody>
        </p:sp>
        <p:cxnSp>
          <p:nvCxnSpPr>
            <p:cNvPr id="14" name="Straight Arrow Connector 17"/>
            <p:cNvCxnSpPr>
              <a:cxnSpLocks noChangeShapeType="1"/>
            </p:cNvCxnSpPr>
            <p:nvPr/>
          </p:nvCxnSpPr>
          <p:spPr bwMode="auto">
            <a:xfrm rot="5400000">
              <a:off x="3658394" y="2661444"/>
              <a:ext cx="1447800" cy="1588"/>
            </a:xfrm>
            <a:prstGeom prst="straightConnector1">
              <a:avLst/>
            </a:prstGeom>
            <a:noFill/>
            <a:ln w="63500" cmpd="dbl" algn="ctr">
              <a:solidFill>
                <a:srgbClr val="FF0000"/>
              </a:solidFill>
              <a:round/>
              <a:headEnd/>
              <a:tailEnd type="triangle" w="sm" len="sm"/>
            </a:ln>
          </p:spPr>
        </p:cxnSp>
        <p:sp>
          <p:nvSpPr>
            <p:cNvPr id="15" name="TextBox 18"/>
            <p:cNvSpPr txBox="1">
              <a:spLocks noChangeArrowheads="1"/>
            </p:cNvSpPr>
            <p:nvPr/>
          </p:nvSpPr>
          <p:spPr bwMode="auto">
            <a:xfrm>
              <a:off x="4191001" y="3386139"/>
              <a:ext cx="474671" cy="3811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dirty="0">
                  <a:solidFill>
                    <a:srgbClr val="FF0000"/>
                  </a:solidFill>
                </a:rPr>
                <a:t>P</a:t>
              </a:r>
              <a:r>
                <a:rPr lang="en-US" sz="1200" baseline="-25000" dirty="0">
                  <a:solidFill>
                    <a:srgbClr val="FF0000"/>
                  </a:solidFill>
                </a:rPr>
                <a:t>5</a:t>
              </a:r>
            </a:p>
          </p:txBody>
        </p:sp>
        <p:cxnSp>
          <p:nvCxnSpPr>
            <p:cNvPr id="16" name="Straight Arrow Connector 43"/>
            <p:cNvCxnSpPr>
              <a:cxnSpLocks noChangeShapeType="1"/>
            </p:cNvCxnSpPr>
            <p:nvPr/>
          </p:nvCxnSpPr>
          <p:spPr bwMode="auto">
            <a:xfrm>
              <a:off x="2835275" y="1981200"/>
              <a:ext cx="381000" cy="76200"/>
            </a:xfrm>
            <a:prstGeom prst="straightConnector1">
              <a:avLst/>
            </a:prstGeom>
            <a:ln>
              <a:headEnd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Arrow Connector 48"/>
            <p:cNvCxnSpPr>
              <a:cxnSpLocks noChangeShapeType="1"/>
            </p:cNvCxnSpPr>
            <p:nvPr/>
          </p:nvCxnSpPr>
          <p:spPr bwMode="auto">
            <a:xfrm rot="10800000" flipV="1">
              <a:off x="3216275" y="2057400"/>
              <a:ext cx="1143000" cy="228600"/>
            </a:xfrm>
            <a:prstGeom prst="straightConnector1">
              <a:avLst/>
            </a:prstGeom>
            <a:ln>
              <a:headEnd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Arrow Connector 58"/>
            <p:cNvCxnSpPr>
              <a:cxnSpLocks noChangeShapeType="1"/>
            </p:cNvCxnSpPr>
            <p:nvPr/>
          </p:nvCxnSpPr>
          <p:spPr bwMode="auto">
            <a:xfrm>
              <a:off x="3597275" y="2362200"/>
              <a:ext cx="381000" cy="76200"/>
            </a:xfrm>
            <a:prstGeom prst="straightConnector1">
              <a:avLst/>
            </a:prstGeom>
            <a:ln>
              <a:headEnd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Arrow Connector 59"/>
            <p:cNvCxnSpPr>
              <a:cxnSpLocks noChangeShapeType="1"/>
            </p:cNvCxnSpPr>
            <p:nvPr/>
          </p:nvCxnSpPr>
          <p:spPr bwMode="auto">
            <a:xfrm flipH="1">
              <a:off x="3978275" y="2590800"/>
              <a:ext cx="381000" cy="76200"/>
            </a:xfrm>
            <a:prstGeom prst="straightConnector1">
              <a:avLst/>
            </a:prstGeom>
            <a:ln>
              <a:headEnd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Arrow Connector 60"/>
            <p:cNvCxnSpPr>
              <a:cxnSpLocks noChangeShapeType="1"/>
            </p:cNvCxnSpPr>
            <p:nvPr/>
          </p:nvCxnSpPr>
          <p:spPr bwMode="auto">
            <a:xfrm rot="10800000" flipV="1">
              <a:off x="3597275" y="2819400"/>
              <a:ext cx="762000" cy="152400"/>
            </a:xfrm>
            <a:prstGeom prst="straightConnector1">
              <a:avLst/>
            </a:prstGeom>
            <a:ln>
              <a:headEnd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Arrow Connector 62"/>
            <p:cNvCxnSpPr>
              <a:cxnSpLocks noChangeShapeType="1"/>
            </p:cNvCxnSpPr>
            <p:nvPr/>
          </p:nvCxnSpPr>
          <p:spPr bwMode="auto">
            <a:xfrm rot="10800000" flipH="1" flipV="1">
              <a:off x="2835275" y="2438400"/>
              <a:ext cx="762000" cy="152400"/>
            </a:xfrm>
            <a:prstGeom prst="straightConnector1">
              <a:avLst/>
            </a:prstGeom>
            <a:ln>
              <a:headEnd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Arrow Connector 63"/>
            <p:cNvCxnSpPr>
              <a:cxnSpLocks noChangeShapeType="1"/>
            </p:cNvCxnSpPr>
            <p:nvPr/>
          </p:nvCxnSpPr>
          <p:spPr bwMode="auto">
            <a:xfrm flipH="1">
              <a:off x="2835275" y="2667000"/>
              <a:ext cx="381000" cy="76200"/>
            </a:xfrm>
            <a:prstGeom prst="straightConnector1">
              <a:avLst/>
            </a:prstGeom>
            <a:ln>
              <a:headEnd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Arrow Connector 64"/>
            <p:cNvCxnSpPr>
              <a:cxnSpLocks noChangeShapeType="1"/>
            </p:cNvCxnSpPr>
            <p:nvPr/>
          </p:nvCxnSpPr>
          <p:spPr bwMode="auto">
            <a:xfrm rot="10800000" flipH="1" flipV="1">
              <a:off x="2835275" y="2971800"/>
              <a:ext cx="762000" cy="152400"/>
            </a:xfrm>
            <a:prstGeom prst="straightConnector1">
              <a:avLst/>
            </a:prstGeom>
            <a:ln>
              <a:headEnd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4" name="Group 42"/>
          <p:cNvGrpSpPr>
            <a:grpSpLocks/>
          </p:cNvGrpSpPr>
          <p:nvPr/>
        </p:nvGrpSpPr>
        <p:grpSpPr bwMode="auto">
          <a:xfrm>
            <a:off x="5087341" y="1544401"/>
            <a:ext cx="2005012" cy="1630362"/>
            <a:chOff x="5181600" y="1524000"/>
            <a:chExt cx="2759075" cy="2243288"/>
          </a:xfrm>
        </p:grpSpPr>
        <p:cxnSp>
          <p:nvCxnSpPr>
            <p:cNvPr id="25" name="Straight Arrow Connector 30"/>
            <p:cNvCxnSpPr>
              <a:cxnSpLocks noChangeShapeType="1"/>
            </p:cNvCxnSpPr>
            <p:nvPr/>
          </p:nvCxnSpPr>
          <p:spPr bwMode="auto">
            <a:xfrm rot="5400000">
              <a:off x="4648994" y="2661444"/>
              <a:ext cx="1447800" cy="1588"/>
            </a:xfrm>
            <a:prstGeom prst="straightConnector1">
              <a:avLst/>
            </a:prstGeom>
            <a:noFill/>
            <a:ln w="63500" cmpd="dbl" algn="ctr">
              <a:solidFill>
                <a:srgbClr val="FF0000"/>
              </a:solidFill>
              <a:round/>
              <a:headEnd/>
              <a:tailEnd type="triangle" w="sm" len="sm"/>
            </a:ln>
          </p:spPr>
        </p:cxnSp>
        <p:sp>
          <p:nvSpPr>
            <p:cNvPr id="26" name="TextBox 31"/>
            <p:cNvSpPr txBox="1">
              <a:spLocks noChangeArrowheads="1"/>
            </p:cNvSpPr>
            <p:nvPr/>
          </p:nvSpPr>
          <p:spPr bwMode="auto">
            <a:xfrm>
              <a:off x="5273675" y="1524000"/>
              <a:ext cx="1840014" cy="3811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/>
                <a:t>Shared Memory</a:t>
              </a:r>
            </a:p>
          </p:txBody>
        </p:sp>
        <p:sp>
          <p:nvSpPr>
            <p:cNvPr id="27" name="TextBox 32"/>
            <p:cNvSpPr txBox="1">
              <a:spLocks noChangeArrowheads="1"/>
            </p:cNvSpPr>
            <p:nvPr/>
          </p:nvSpPr>
          <p:spPr bwMode="auto">
            <a:xfrm>
              <a:off x="5181600" y="3386139"/>
              <a:ext cx="474671" cy="3811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>
                  <a:solidFill>
                    <a:srgbClr val="FF0000"/>
                  </a:solidFill>
                </a:rPr>
                <a:t>P</a:t>
              </a:r>
              <a:r>
                <a:rPr lang="en-US" sz="1200" baseline="-25000">
                  <a:solidFill>
                    <a:srgbClr val="FF0000"/>
                  </a:solidFill>
                </a:rPr>
                <a:t>1</a:t>
              </a:r>
            </a:p>
          </p:txBody>
        </p:sp>
        <p:cxnSp>
          <p:nvCxnSpPr>
            <p:cNvPr id="28" name="Straight Arrow Connector 33"/>
            <p:cNvCxnSpPr>
              <a:cxnSpLocks noChangeShapeType="1"/>
            </p:cNvCxnSpPr>
            <p:nvPr/>
          </p:nvCxnSpPr>
          <p:spPr bwMode="auto">
            <a:xfrm rot="5400000">
              <a:off x="5029994" y="2661444"/>
              <a:ext cx="1447800" cy="1588"/>
            </a:xfrm>
            <a:prstGeom prst="straightConnector1">
              <a:avLst/>
            </a:prstGeom>
            <a:noFill/>
            <a:ln w="63500" cmpd="dbl" algn="ctr">
              <a:solidFill>
                <a:srgbClr val="FF0000"/>
              </a:solidFill>
              <a:round/>
              <a:headEnd/>
              <a:tailEnd type="triangle" w="sm" len="sm"/>
            </a:ln>
          </p:spPr>
        </p:cxnSp>
        <p:sp>
          <p:nvSpPr>
            <p:cNvPr id="29" name="TextBox 34"/>
            <p:cNvSpPr txBox="1">
              <a:spLocks noChangeArrowheads="1"/>
            </p:cNvSpPr>
            <p:nvPr/>
          </p:nvSpPr>
          <p:spPr bwMode="auto">
            <a:xfrm>
              <a:off x="5562600" y="3386139"/>
              <a:ext cx="474671" cy="3811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>
                  <a:solidFill>
                    <a:srgbClr val="FF0000"/>
                  </a:solidFill>
                </a:rPr>
                <a:t>P</a:t>
              </a:r>
              <a:r>
                <a:rPr lang="en-US" sz="1200" baseline="-25000">
                  <a:solidFill>
                    <a:srgbClr val="FF0000"/>
                  </a:solidFill>
                </a:rPr>
                <a:t>2</a:t>
              </a:r>
            </a:p>
          </p:txBody>
        </p:sp>
        <p:cxnSp>
          <p:nvCxnSpPr>
            <p:cNvPr id="30" name="Straight Arrow Connector 35"/>
            <p:cNvCxnSpPr>
              <a:cxnSpLocks noChangeShapeType="1"/>
            </p:cNvCxnSpPr>
            <p:nvPr/>
          </p:nvCxnSpPr>
          <p:spPr bwMode="auto">
            <a:xfrm rot="5400000">
              <a:off x="5410994" y="2661444"/>
              <a:ext cx="1447800" cy="1588"/>
            </a:xfrm>
            <a:prstGeom prst="straightConnector1">
              <a:avLst/>
            </a:prstGeom>
            <a:noFill/>
            <a:ln w="63500" cmpd="dbl" algn="ctr">
              <a:solidFill>
                <a:srgbClr val="FF0000"/>
              </a:solidFill>
              <a:round/>
              <a:headEnd/>
              <a:tailEnd type="triangle" w="sm" len="sm"/>
            </a:ln>
          </p:spPr>
        </p:cxnSp>
        <p:sp>
          <p:nvSpPr>
            <p:cNvPr id="31" name="TextBox 36"/>
            <p:cNvSpPr txBox="1">
              <a:spLocks noChangeArrowheads="1"/>
            </p:cNvSpPr>
            <p:nvPr/>
          </p:nvSpPr>
          <p:spPr bwMode="auto">
            <a:xfrm>
              <a:off x="5943601" y="3386139"/>
              <a:ext cx="474671" cy="3811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>
                  <a:solidFill>
                    <a:srgbClr val="FF0000"/>
                  </a:solidFill>
                </a:rPr>
                <a:t>P</a:t>
              </a:r>
              <a:r>
                <a:rPr lang="en-US" sz="1200" baseline="-25000">
                  <a:solidFill>
                    <a:srgbClr val="FF0000"/>
                  </a:solidFill>
                </a:rPr>
                <a:t>3</a:t>
              </a:r>
            </a:p>
          </p:txBody>
        </p:sp>
        <p:cxnSp>
          <p:nvCxnSpPr>
            <p:cNvPr id="32" name="Straight Arrow Connector 37"/>
            <p:cNvCxnSpPr>
              <a:cxnSpLocks noChangeShapeType="1"/>
            </p:cNvCxnSpPr>
            <p:nvPr/>
          </p:nvCxnSpPr>
          <p:spPr bwMode="auto">
            <a:xfrm rot="5400000">
              <a:off x="5791994" y="2661444"/>
              <a:ext cx="1447800" cy="1588"/>
            </a:xfrm>
            <a:prstGeom prst="straightConnector1">
              <a:avLst/>
            </a:prstGeom>
            <a:noFill/>
            <a:ln w="63500" cmpd="dbl" algn="ctr">
              <a:solidFill>
                <a:srgbClr val="FF0000"/>
              </a:solidFill>
              <a:round/>
              <a:headEnd/>
              <a:tailEnd type="triangle" w="sm" len="sm"/>
            </a:ln>
          </p:spPr>
        </p:cxnSp>
        <p:sp>
          <p:nvSpPr>
            <p:cNvPr id="33" name="TextBox 38"/>
            <p:cNvSpPr txBox="1">
              <a:spLocks noChangeArrowheads="1"/>
            </p:cNvSpPr>
            <p:nvPr/>
          </p:nvSpPr>
          <p:spPr bwMode="auto">
            <a:xfrm>
              <a:off x="6324599" y="3386139"/>
              <a:ext cx="474671" cy="3811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>
                  <a:solidFill>
                    <a:srgbClr val="FF0000"/>
                  </a:solidFill>
                </a:rPr>
                <a:t>P</a:t>
              </a:r>
              <a:r>
                <a:rPr lang="en-US" sz="1200" baseline="-25000">
                  <a:solidFill>
                    <a:srgbClr val="FF0000"/>
                  </a:solidFill>
                </a:rPr>
                <a:t>4</a:t>
              </a:r>
            </a:p>
          </p:txBody>
        </p:sp>
        <p:cxnSp>
          <p:nvCxnSpPr>
            <p:cNvPr id="34" name="Straight Arrow Connector 39"/>
            <p:cNvCxnSpPr>
              <a:cxnSpLocks noChangeShapeType="1"/>
            </p:cNvCxnSpPr>
            <p:nvPr/>
          </p:nvCxnSpPr>
          <p:spPr bwMode="auto">
            <a:xfrm rot="5400000">
              <a:off x="6172994" y="2661444"/>
              <a:ext cx="1447800" cy="1588"/>
            </a:xfrm>
            <a:prstGeom prst="straightConnector1">
              <a:avLst/>
            </a:prstGeom>
            <a:noFill/>
            <a:ln w="63500" cmpd="dbl" algn="ctr">
              <a:solidFill>
                <a:srgbClr val="FF0000"/>
              </a:solidFill>
              <a:round/>
              <a:headEnd/>
              <a:tailEnd type="triangle" w="sm" len="sm"/>
            </a:ln>
          </p:spPr>
        </p:cxnSp>
        <p:sp>
          <p:nvSpPr>
            <p:cNvPr id="35" name="TextBox 40"/>
            <p:cNvSpPr txBox="1">
              <a:spLocks noChangeArrowheads="1"/>
            </p:cNvSpPr>
            <p:nvPr/>
          </p:nvSpPr>
          <p:spPr bwMode="auto">
            <a:xfrm>
              <a:off x="6705600" y="3386139"/>
              <a:ext cx="474671" cy="3811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>
                  <a:solidFill>
                    <a:srgbClr val="FF0000"/>
                  </a:solidFill>
                </a:rPr>
                <a:t>P</a:t>
              </a:r>
              <a:r>
                <a:rPr lang="en-US" sz="1200" baseline="-25000">
                  <a:solidFill>
                    <a:srgbClr val="FF0000"/>
                  </a:solidFill>
                </a:rPr>
                <a:t>5</a:t>
              </a:r>
            </a:p>
          </p:txBody>
        </p:sp>
        <p:sp>
          <p:nvSpPr>
            <p:cNvPr id="36" name="Rectangle 41"/>
            <p:cNvSpPr>
              <a:spLocks noChangeArrowheads="1"/>
            </p:cNvSpPr>
            <p:nvPr/>
          </p:nvSpPr>
          <p:spPr bwMode="auto">
            <a:xfrm>
              <a:off x="7331075" y="1905000"/>
              <a:ext cx="609600" cy="1524000"/>
            </a:xfrm>
            <a:prstGeom prst="rect">
              <a:avLst/>
            </a:prstGeom>
            <a:ln>
              <a:headEnd/>
              <a:tailEnd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cxnSp>
          <p:nvCxnSpPr>
            <p:cNvPr id="37" name="Straight Arrow Connector 65"/>
            <p:cNvCxnSpPr>
              <a:cxnSpLocks noChangeShapeType="1"/>
            </p:cNvCxnSpPr>
            <p:nvPr/>
          </p:nvCxnSpPr>
          <p:spPr bwMode="auto">
            <a:xfrm>
              <a:off x="5349875" y="2133600"/>
              <a:ext cx="1981200" cy="1588"/>
            </a:xfrm>
            <a:prstGeom prst="straightConnector1">
              <a:avLst/>
            </a:prstGeom>
            <a:ln>
              <a:headEnd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Arrow Connector 67"/>
            <p:cNvCxnSpPr>
              <a:cxnSpLocks noChangeShapeType="1"/>
            </p:cNvCxnSpPr>
            <p:nvPr/>
          </p:nvCxnSpPr>
          <p:spPr bwMode="auto">
            <a:xfrm>
              <a:off x="6111875" y="2286000"/>
              <a:ext cx="1219200" cy="1588"/>
            </a:xfrm>
            <a:prstGeom prst="straightConnector1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 type="triangle" w="med" len="med"/>
            </a:ln>
          </p:spPr>
        </p:cxnSp>
        <p:cxnSp>
          <p:nvCxnSpPr>
            <p:cNvPr id="39" name="Straight Arrow Connector 69"/>
            <p:cNvCxnSpPr>
              <a:cxnSpLocks noChangeShapeType="1"/>
            </p:cNvCxnSpPr>
            <p:nvPr/>
          </p:nvCxnSpPr>
          <p:spPr bwMode="auto">
            <a:xfrm rot="10800000">
              <a:off x="5730875" y="2438400"/>
              <a:ext cx="1600200" cy="1588"/>
            </a:xfrm>
            <a:prstGeom prst="straightConnector1">
              <a:avLst/>
            </a:prstGeom>
            <a:ln>
              <a:headEnd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Arrow Connector 71"/>
            <p:cNvCxnSpPr>
              <a:cxnSpLocks noChangeShapeType="1"/>
            </p:cNvCxnSpPr>
            <p:nvPr/>
          </p:nvCxnSpPr>
          <p:spPr bwMode="auto">
            <a:xfrm rot="10800000">
              <a:off x="6492875" y="2667000"/>
              <a:ext cx="838200" cy="1588"/>
            </a:xfrm>
            <a:prstGeom prst="straightConnector1">
              <a:avLst/>
            </a:prstGeom>
            <a:ln>
              <a:headEnd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Arrow Connector 74"/>
            <p:cNvCxnSpPr>
              <a:cxnSpLocks noChangeShapeType="1"/>
            </p:cNvCxnSpPr>
            <p:nvPr/>
          </p:nvCxnSpPr>
          <p:spPr bwMode="auto">
            <a:xfrm rot="10800000" flipH="1">
              <a:off x="6492875" y="2817813"/>
              <a:ext cx="838200" cy="1587"/>
            </a:xfrm>
            <a:prstGeom prst="straightConnector1">
              <a:avLst/>
            </a:prstGeom>
            <a:ln>
              <a:headEnd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Arrow Connector 76"/>
            <p:cNvCxnSpPr>
              <a:cxnSpLocks noChangeShapeType="1"/>
            </p:cNvCxnSpPr>
            <p:nvPr/>
          </p:nvCxnSpPr>
          <p:spPr bwMode="auto">
            <a:xfrm flipH="1">
              <a:off x="5349875" y="2971800"/>
              <a:ext cx="1981200" cy="1588"/>
            </a:xfrm>
            <a:prstGeom prst="straightConnector1">
              <a:avLst/>
            </a:prstGeom>
            <a:ln>
              <a:headEnd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3" name="TextBox 77"/>
            <p:cNvSpPr txBox="1">
              <a:spLocks noChangeArrowheads="1"/>
            </p:cNvSpPr>
            <p:nvPr/>
          </p:nvSpPr>
          <p:spPr bwMode="auto">
            <a:xfrm rot="-5400000">
              <a:off x="6856413" y="2476425"/>
              <a:ext cx="1524001" cy="3811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2"/>
                  </a:solidFill>
                </a:rPr>
                <a:t>Memory</a:t>
              </a:r>
            </a:p>
          </p:txBody>
        </p:sp>
      </p:grpSp>
      <p:grpSp>
        <p:nvGrpSpPr>
          <p:cNvPr id="227" name="Group 226"/>
          <p:cNvGrpSpPr/>
          <p:nvPr/>
        </p:nvGrpSpPr>
        <p:grpSpPr>
          <a:xfrm>
            <a:off x="1251130" y="4680364"/>
            <a:ext cx="1471246" cy="1459672"/>
            <a:chOff x="1271954" y="4419600"/>
            <a:chExt cx="1471246" cy="1459672"/>
          </a:xfrm>
        </p:grpSpPr>
        <p:sp>
          <p:nvSpPr>
            <p:cNvPr id="59" name="AutoShape 4"/>
            <p:cNvSpPr>
              <a:spLocks noChangeArrowheads="1"/>
            </p:cNvSpPr>
            <p:nvPr/>
          </p:nvSpPr>
          <p:spPr bwMode="auto">
            <a:xfrm>
              <a:off x="1271954" y="53340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3" name="AutoShape 8"/>
            <p:cNvSpPr>
              <a:spLocks noChangeArrowheads="1"/>
            </p:cNvSpPr>
            <p:nvPr/>
          </p:nvSpPr>
          <p:spPr bwMode="auto">
            <a:xfrm>
              <a:off x="1828800" y="4648200"/>
              <a:ext cx="381000" cy="353786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8" name="Text Box 14"/>
            <p:cNvSpPr txBox="1">
              <a:spLocks noChangeArrowheads="1"/>
            </p:cNvSpPr>
            <p:nvPr/>
          </p:nvSpPr>
          <p:spPr bwMode="auto">
            <a:xfrm>
              <a:off x="1676400" y="4419600"/>
              <a:ext cx="685800" cy="240472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wrap="square" lIns="90000" tIns="45000" rIns="90000" bIns="45000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81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kumimoji="0" lang="en-GB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master</a:t>
              </a:r>
            </a:p>
          </p:txBody>
        </p:sp>
        <p:sp>
          <p:nvSpPr>
            <p:cNvPr id="134" name="AutoShape 4"/>
            <p:cNvSpPr>
              <a:spLocks noChangeArrowheads="1"/>
            </p:cNvSpPr>
            <p:nvPr/>
          </p:nvSpPr>
          <p:spPr bwMode="auto">
            <a:xfrm>
              <a:off x="1652954" y="53340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5" name="AutoShape 4"/>
            <p:cNvSpPr>
              <a:spLocks noChangeArrowheads="1"/>
            </p:cNvSpPr>
            <p:nvPr/>
          </p:nvSpPr>
          <p:spPr bwMode="auto">
            <a:xfrm>
              <a:off x="2033954" y="53340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6" name="AutoShape 4"/>
            <p:cNvSpPr>
              <a:spLocks noChangeArrowheads="1"/>
            </p:cNvSpPr>
            <p:nvPr/>
          </p:nvSpPr>
          <p:spPr bwMode="auto">
            <a:xfrm>
              <a:off x="2414954" y="53340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cxnSp>
          <p:nvCxnSpPr>
            <p:cNvPr id="129" name="Straight Arrow Connector 128"/>
            <p:cNvCxnSpPr>
              <a:stCxn id="63" idx="2"/>
              <a:endCxn id="59" idx="0"/>
            </p:cNvCxnSpPr>
            <p:nvPr/>
          </p:nvCxnSpPr>
          <p:spPr bwMode="auto">
            <a:xfrm rot="5400000">
              <a:off x="1561682" y="4876382"/>
              <a:ext cx="332014" cy="583223"/>
            </a:xfrm>
            <a:prstGeom prst="straightConnector1">
              <a:avLst/>
            </a:prstGeom>
            <a:ln w="15875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8" name="Straight Arrow Connector 137"/>
            <p:cNvCxnSpPr>
              <a:stCxn id="63" idx="2"/>
              <a:endCxn id="134" idx="0"/>
            </p:cNvCxnSpPr>
            <p:nvPr/>
          </p:nvCxnSpPr>
          <p:spPr bwMode="auto">
            <a:xfrm rot="5400000">
              <a:off x="1752182" y="5066882"/>
              <a:ext cx="332014" cy="202223"/>
            </a:xfrm>
            <a:prstGeom prst="straightConnector1">
              <a:avLst/>
            </a:prstGeom>
            <a:ln w="15875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1" name="Straight Arrow Connector 140"/>
            <p:cNvCxnSpPr>
              <a:stCxn id="63" idx="2"/>
              <a:endCxn id="135" idx="0"/>
            </p:cNvCxnSpPr>
            <p:nvPr/>
          </p:nvCxnSpPr>
          <p:spPr bwMode="auto">
            <a:xfrm rot="16200000" flipH="1">
              <a:off x="1942681" y="5078604"/>
              <a:ext cx="332014" cy="178777"/>
            </a:xfrm>
            <a:prstGeom prst="straightConnector1">
              <a:avLst/>
            </a:prstGeom>
            <a:ln w="15875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4" name="Straight Arrow Connector 143"/>
            <p:cNvCxnSpPr>
              <a:stCxn id="63" idx="2"/>
              <a:endCxn id="136" idx="0"/>
            </p:cNvCxnSpPr>
            <p:nvPr/>
          </p:nvCxnSpPr>
          <p:spPr bwMode="auto">
            <a:xfrm rot="16200000" flipH="1">
              <a:off x="2133181" y="4888104"/>
              <a:ext cx="332014" cy="559777"/>
            </a:xfrm>
            <a:prstGeom prst="straightConnector1">
              <a:avLst/>
            </a:prstGeom>
            <a:ln w="15875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48" name="Text Box 14"/>
            <p:cNvSpPr txBox="1">
              <a:spLocks noChangeArrowheads="1"/>
            </p:cNvSpPr>
            <p:nvPr/>
          </p:nvSpPr>
          <p:spPr bwMode="auto">
            <a:xfrm>
              <a:off x="1676400" y="5638800"/>
              <a:ext cx="685800" cy="240472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wrap="square" lIns="90000" tIns="45000" rIns="90000" bIns="45000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81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kumimoji="0" lang="en-GB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slaves</a:t>
              </a:r>
            </a:p>
          </p:txBody>
        </p:sp>
      </p:grpSp>
      <p:grpSp>
        <p:nvGrpSpPr>
          <p:cNvPr id="229" name="Group 228"/>
          <p:cNvGrpSpPr/>
          <p:nvPr/>
        </p:nvGrpSpPr>
        <p:grpSpPr>
          <a:xfrm>
            <a:off x="3150268" y="4470320"/>
            <a:ext cx="2743200" cy="1916872"/>
            <a:chOff x="3276600" y="4267200"/>
            <a:chExt cx="2743200" cy="1916872"/>
          </a:xfrm>
        </p:grpSpPr>
        <p:sp>
          <p:nvSpPr>
            <p:cNvPr id="149" name="AutoShape 8"/>
            <p:cNvSpPr>
              <a:spLocks noChangeArrowheads="1"/>
            </p:cNvSpPr>
            <p:nvPr/>
          </p:nvSpPr>
          <p:spPr bwMode="auto">
            <a:xfrm>
              <a:off x="3686908" y="4495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0" name="AutoShape 4"/>
            <p:cNvSpPr>
              <a:spLocks noChangeArrowheads="1"/>
            </p:cNvSpPr>
            <p:nvPr/>
          </p:nvSpPr>
          <p:spPr bwMode="auto">
            <a:xfrm>
              <a:off x="4296508" y="4495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cxnSp>
          <p:nvCxnSpPr>
            <p:cNvPr id="151" name="Straight Arrow Connector 150"/>
            <p:cNvCxnSpPr>
              <a:stCxn id="149" idx="3"/>
              <a:endCxn id="150" idx="1"/>
            </p:cNvCxnSpPr>
            <p:nvPr/>
          </p:nvCxnSpPr>
          <p:spPr bwMode="auto">
            <a:xfrm>
              <a:off x="4015154" y="4648200"/>
              <a:ext cx="281354" cy="1588"/>
            </a:xfrm>
            <a:prstGeom prst="straightConnector1">
              <a:avLst/>
            </a:prstGeom>
            <a:ln w="15875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58" name="AutoShape 8"/>
            <p:cNvSpPr>
              <a:spLocks noChangeArrowheads="1"/>
            </p:cNvSpPr>
            <p:nvPr/>
          </p:nvSpPr>
          <p:spPr bwMode="auto">
            <a:xfrm>
              <a:off x="3686908" y="4876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9" name="AutoShape 4"/>
            <p:cNvSpPr>
              <a:spLocks noChangeArrowheads="1"/>
            </p:cNvSpPr>
            <p:nvPr/>
          </p:nvSpPr>
          <p:spPr bwMode="auto">
            <a:xfrm>
              <a:off x="4296508" y="4876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cxnSp>
          <p:nvCxnSpPr>
            <p:cNvPr id="160" name="Straight Arrow Connector 159"/>
            <p:cNvCxnSpPr>
              <a:stCxn id="158" idx="3"/>
              <a:endCxn id="159" idx="1"/>
            </p:cNvCxnSpPr>
            <p:nvPr/>
          </p:nvCxnSpPr>
          <p:spPr bwMode="auto">
            <a:xfrm>
              <a:off x="4015154" y="5029200"/>
              <a:ext cx="281354" cy="1588"/>
            </a:xfrm>
            <a:prstGeom prst="straightConnector1">
              <a:avLst/>
            </a:prstGeom>
            <a:ln w="15875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61" name="AutoShape 8"/>
            <p:cNvSpPr>
              <a:spLocks noChangeArrowheads="1"/>
            </p:cNvSpPr>
            <p:nvPr/>
          </p:nvSpPr>
          <p:spPr bwMode="auto">
            <a:xfrm>
              <a:off x="3686908" y="5257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2" name="AutoShape 4"/>
            <p:cNvSpPr>
              <a:spLocks noChangeArrowheads="1"/>
            </p:cNvSpPr>
            <p:nvPr/>
          </p:nvSpPr>
          <p:spPr bwMode="auto">
            <a:xfrm>
              <a:off x="4296508" y="5257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cxnSp>
          <p:nvCxnSpPr>
            <p:cNvPr id="163" name="Straight Arrow Connector 162"/>
            <p:cNvCxnSpPr>
              <a:stCxn id="161" idx="3"/>
              <a:endCxn id="162" idx="1"/>
            </p:cNvCxnSpPr>
            <p:nvPr/>
          </p:nvCxnSpPr>
          <p:spPr bwMode="auto">
            <a:xfrm>
              <a:off x="4015154" y="5410200"/>
              <a:ext cx="281354" cy="1588"/>
            </a:xfrm>
            <a:prstGeom prst="straightConnector1">
              <a:avLst/>
            </a:prstGeom>
            <a:ln w="15875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64" name="AutoShape 8"/>
            <p:cNvSpPr>
              <a:spLocks noChangeArrowheads="1"/>
            </p:cNvSpPr>
            <p:nvPr/>
          </p:nvSpPr>
          <p:spPr bwMode="auto">
            <a:xfrm>
              <a:off x="3686908" y="5638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5" name="AutoShape 4"/>
            <p:cNvSpPr>
              <a:spLocks noChangeArrowheads="1"/>
            </p:cNvSpPr>
            <p:nvPr/>
          </p:nvSpPr>
          <p:spPr bwMode="auto">
            <a:xfrm>
              <a:off x="4296508" y="5638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cxnSp>
          <p:nvCxnSpPr>
            <p:cNvPr id="166" name="Straight Arrow Connector 165"/>
            <p:cNvCxnSpPr>
              <a:stCxn id="164" idx="3"/>
              <a:endCxn id="165" idx="1"/>
            </p:cNvCxnSpPr>
            <p:nvPr/>
          </p:nvCxnSpPr>
          <p:spPr bwMode="auto">
            <a:xfrm>
              <a:off x="4015154" y="5791200"/>
              <a:ext cx="281354" cy="1588"/>
            </a:xfrm>
            <a:prstGeom prst="straightConnector1">
              <a:avLst/>
            </a:prstGeom>
            <a:ln w="15875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67" name="AutoShape 8"/>
            <p:cNvSpPr>
              <a:spLocks noChangeArrowheads="1"/>
            </p:cNvSpPr>
            <p:nvPr/>
          </p:nvSpPr>
          <p:spPr bwMode="auto">
            <a:xfrm>
              <a:off x="4624754" y="4495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8" name="AutoShape 4"/>
            <p:cNvSpPr>
              <a:spLocks noChangeArrowheads="1"/>
            </p:cNvSpPr>
            <p:nvPr/>
          </p:nvSpPr>
          <p:spPr bwMode="auto">
            <a:xfrm>
              <a:off x="5234354" y="4495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cxnSp>
          <p:nvCxnSpPr>
            <p:cNvPr id="169" name="Straight Arrow Connector 168"/>
            <p:cNvCxnSpPr>
              <a:stCxn id="167" idx="3"/>
              <a:endCxn id="168" idx="1"/>
            </p:cNvCxnSpPr>
            <p:nvPr/>
          </p:nvCxnSpPr>
          <p:spPr bwMode="auto">
            <a:xfrm>
              <a:off x="4953000" y="4648200"/>
              <a:ext cx="281354" cy="1588"/>
            </a:xfrm>
            <a:prstGeom prst="straightConnector1">
              <a:avLst/>
            </a:prstGeom>
            <a:ln w="15875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70" name="AutoShape 8"/>
            <p:cNvSpPr>
              <a:spLocks noChangeArrowheads="1"/>
            </p:cNvSpPr>
            <p:nvPr/>
          </p:nvSpPr>
          <p:spPr bwMode="auto">
            <a:xfrm>
              <a:off x="4624754" y="4876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1" name="AutoShape 4"/>
            <p:cNvSpPr>
              <a:spLocks noChangeArrowheads="1"/>
            </p:cNvSpPr>
            <p:nvPr/>
          </p:nvSpPr>
          <p:spPr bwMode="auto">
            <a:xfrm>
              <a:off x="5234354" y="4876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cxnSp>
          <p:nvCxnSpPr>
            <p:cNvPr id="172" name="Straight Arrow Connector 171"/>
            <p:cNvCxnSpPr>
              <a:stCxn id="170" idx="3"/>
              <a:endCxn id="171" idx="1"/>
            </p:cNvCxnSpPr>
            <p:nvPr/>
          </p:nvCxnSpPr>
          <p:spPr bwMode="auto">
            <a:xfrm>
              <a:off x="4953000" y="5029200"/>
              <a:ext cx="281354" cy="1588"/>
            </a:xfrm>
            <a:prstGeom prst="straightConnector1">
              <a:avLst/>
            </a:prstGeom>
            <a:ln w="15875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73" name="AutoShape 8"/>
            <p:cNvSpPr>
              <a:spLocks noChangeArrowheads="1"/>
            </p:cNvSpPr>
            <p:nvPr/>
          </p:nvSpPr>
          <p:spPr bwMode="auto">
            <a:xfrm>
              <a:off x="4624754" y="5257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4" name="AutoShape 4"/>
            <p:cNvSpPr>
              <a:spLocks noChangeArrowheads="1"/>
            </p:cNvSpPr>
            <p:nvPr/>
          </p:nvSpPr>
          <p:spPr bwMode="auto">
            <a:xfrm>
              <a:off x="5234354" y="5257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cxnSp>
          <p:nvCxnSpPr>
            <p:cNvPr id="175" name="Straight Arrow Connector 174"/>
            <p:cNvCxnSpPr>
              <a:stCxn id="173" idx="3"/>
              <a:endCxn id="174" idx="1"/>
            </p:cNvCxnSpPr>
            <p:nvPr/>
          </p:nvCxnSpPr>
          <p:spPr bwMode="auto">
            <a:xfrm>
              <a:off x="4953000" y="5410200"/>
              <a:ext cx="281354" cy="1588"/>
            </a:xfrm>
            <a:prstGeom prst="straightConnector1">
              <a:avLst/>
            </a:prstGeom>
            <a:ln w="15875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76" name="AutoShape 8"/>
            <p:cNvSpPr>
              <a:spLocks noChangeArrowheads="1"/>
            </p:cNvSpPr>
            <p:nvPr/>
          </p:nvSpPr>
          <p:spPr bwMode="auto">
            <a:xfrm>
              <a:off x="4624754" y="5638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7" name="AutoShape 4"/>
            <p:cNvSpPr>
              <a:spLocks noChangeArrowheads="1"/>
            </p:cNvSpPr>
            <p:nvPr/>
          </p:nvSpPr>
          <p:spPr bwMode="auto">
            <a:xfrm>
              <a:off x="5234354" y="5638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cxnSp>
          <p:nvCxnSpPr>
            <p:cNvPr id="178" name="Straight Arrow Connector 177"/>
            <p:cNvCxnSpPr>
              <a:stCxn id="176" idx="3"/>
              <a:endCxn id="177" idx="1"/>
            </p:cNvCxnSpPr>
            <p:nvPr/>
          </p:nvCxnSpPr>
          <p:spPr bwMode="auto">
            <a:xfrm>
              <a:off x="4953000" y="5791200"/>
              <a:ext cx="281354" cy="1588"/>
            </a:xfrm>
            <a:prstGeom prst="straightConnector1">
              <a:avLst/>
            </a:prstGeom>
            <a:ln w="15875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79" name="Text Box 14"/>
            <p:cNvSpPr txBox="1">
              <a:spLocks noChangeArrowheads="1"/>
            </p:cNvSpPr>
            <p:nvPr/>
          </p:nvSpPr>
          <p:spPr bwMode="auto">
            <a:xfrm>
              <a:off x="3276600" y="4267200"/>
              <a:ext cx="914400" cy="240472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wrap="square" lIns="90000" tIns="45000" rIns="90000" bIns="45000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81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kumimoji="0" lang="en-GB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producer</a:t>
              </a:r>
            </a:p>
          </p:txBody>
        </p:sp>
        <p:sp>
          <p:nvSpPr>
            <p:cNvPr id="180" name="Text Box 14"/>
            <p:cNvSpPr txBox="1">
              <a:spLocks noChangeArrowheads="1"/>
            </p:cNvSpPr>
            <p:nvPr/>
          </p:nvSpPr>
          <p:spPr bwMode="auto">
            <a:xfrm>
              <a:off x="3962400" y="4267200"/>
              <a:ext cx="990600" cy="240472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wrap="square" lIns="90000" tIns="45000" rIns="90000" bIns="45000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81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kumimoji="0" lang="en-GB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consumer</a:t>
              </a:r>
            </a:p>
          </p:txBody>
        </p:sp>
        <p:sp>
          <p:nvSpPr>
            <p:cNvPr id="181" name="Text Box 14"/>
            <p:cNvSpPr txBox="1">
              <a:spLocks noChangeArrowheads="1"/>
            </p:cNvSpPr>
            <p:nvPr/>
          </p:nvSpPr>
          <p:spPr bwMode="auto">
            <a:xfrm>
              <a:off x="4343400" y="5943600"/>
              <a:ext cx="914400" cy="240472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wrap="square" lIns="90000" tIns="45000" rIns="90000" bIns="45000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81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kumimoji="0" lang="en-GB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producer</a:t>
              </a:r>
            </a:p>
          </p:txBody>
        </p:sp>
        <p:sp>
          <p:nvSpPr>
            <p:cNvPr id="182" name="Text Box 14"/>
            <p:cNvSpPr txBox="1">
              <a:spLocks noChangeArrowheads="1"/>
            </p:cNvSpPr>
            <p:nvPr/>
          </p:nvSpPr>
          <p:spPr bwMode="auto">
            <a:xfrm>
              <a:off x="5029200" y="5943600"/>
              <a:ext cx="990600" cy="240472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wrap="square" lIns="90000" tIns="45000" rIns="90000" bIns="45000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81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kumimoji="0" lang="en-GB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consumer</a:t>
              </a:r>
            </a:p>
          </p:txBody>
        </p:sp>
      </p:grpSp>
      <p:grpSp>
        <p:nvGrpSpPr>
          <p:cNvPr id="230" name="Group 229"/>
          <p:cNvGrpSpPr/>
          <p:nvPr/>
        </p:nvGrpSpPr>
        <p:grpSpPr>
          <a:xfrm>
            <a:off x="6199058" y="4685515"/>
            <a:ext cx="2133600" cy="1447800"/>
            <a:chOff x="6248400" y="4495800"/>
            <a:chExt cx="2133600" cy="1447800"/>
          </a:xfrm>
        </p:grpSpPr>
        <p:sp>
          <p:nvSpPr>
            <p:cNvPr id="184" name="AutoShape 4"/>
            <p:cNvSpPr>
              <a:spLocks noChangeArrowheads="1"/>
            </p:cNvSpPr>
            <p:nvPr/>
          </p:nvSpPr>
          <p:spPr bwMode="auto">
            <a:xfrm>
              <a:off x="8053754" y="4495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86" name="AutoShape 4"/>
            <p:cNvSpPr>
              <a:spLocks noChangeArrowheads="1"/>
            </p:cNvSpPr>
            <p:nvPr/>
          </p:nvSpPr>
          <p:spPr bwMode="auto">
            <a:xfrm>
              <a:off x="8053754" y="4876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88" name="AutoShape 4"/>
            <p:cNvSpPr>
              <a:spLocks noChangeArrowheads="1"/>
            </p:cNvSpPr>
            <p:nvPr/>
          </p:nvSpPr>
          <p:spPr bwMode="auto">
            <a:xfrm>
              <a:off x="8053754" y="5257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90" name="AutoShape 4"/>
            <p:cNvSpPr>
              <a:spLocks noChangeArrowheads="1"/>
            </p:cNvSpPr>
            <p:nvPr/>
          </p:nvSpPr>
          <p:spPr bwMode="auto">
            <a:xfrm>
              <a:off x="8053754" y="5638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91" name="AutoShape 4"/>
            <p:cNvSpPr>
              <a:spLocks noChangeArrowheads="1"/>
            </p:cNvSpPr>
            <p:nvPr/>
          </p:nvSpPr>
          <p:spPr bwMode="auto">
            <a:xfrm>
              <a:off x="6910754" y="5105400"/>
              <a:ext cx="175846" cy="2286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92" name="AutoShape 4"/>
            <p:cNvSpPr>
              <a:spLocks noChangeArrowheads="1"/>
            </p:cNvSpPr>
            <p:nvPr/>
          </p:nvSpPr>
          <p:spPr bwMode="auto">
            <a:xfrm>
              <a:off x="7086600" y="5105400"/>
              <a:ext cx="175846" cy="2286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93" name="AutoShape 4"/>
            <p:cNvSpPr>
              <a:spLocks noChangeArrowheads="1"/>
            </p:cNvSpPr>
            <p:nvPr/>
          </p:nvSpPr>
          <p:spPr bwMode="auto">
            <a:xfrm>
              <a:off x="7239000" y="5105400"/>
              <a:ext cx="175846" cy="2286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94" name="AutoShape 4"/>
            <p:cNvSpPr>
              <a:spLocks noChangeArrowheads="1"/>
            </p:cNvSpPr>
            <p:nvPr/>
          </p:nvSpPr>
          <p:spPr bwMode="auto">
            <a:xfrm>
              <a:off x="7391400" y="5105400"/>
              <a:ext cx="175846" cy="2286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95" name="AutoShape 4"/>
            <p:cNvSpPr>
              <a:spLocks noChangeArrowheads="1"/>
            </p:cNvSpPr>
            <p:nvPr/>
          </p:nvSpPr>
          <p:spPr bwMode="auto">
            <a:xfrm>
              <a:off x="7543800" y="5105400"/>
              <a:ext cx="175846" cy="2286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cxnSp>
          <p:nvCxnSpPr>
            <p:cNvPr id="196" name="Straight Arrow Connector 195"/>
            <p:cNvCxnSpPr>
              <a:stCxn id="183" idx="3"/>
              <a:endCxn id="191" idx="1"/>
            </p:cNvCxnSpPr>
            <p:nvPr/>
          </p:nvCxnSpPr>
          <p:spPr bwMode="auto">
            <a:xfrm>
              <a:off x="6576646" y="4648200"/>
              <a:ext cx="334108" cy="571500"/>
            </a:xfrm>
            <a:prstGeom prst="straightConnector1">
              <a:avLst/>
            </a:prstGeom>
            <a:ln w="15875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9" name="Straight Arrow Connector 198"/>
            <p:cNvCxnSpPr>
              <a:stCxn id="189" idx="3"/>
              <a:endCxn id="191" idx="1"/>
            </p:cNvCxnSpPr>
            <p:nvPr/>
          </p:nvCxnSpPr>
          <p:spPr bwMode="auto">
            <a:xfrm flipV="1">
              <a:off x="6576646" y="5219700"/>
              <a:ext cx="334108" cy="571500"/>
            </a:xfrm>
            <a:prstGeom prst="straightConnector1">
              <a:avLst/>
            </a:prstGeom>
            <a:ln w="15875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2" name="Straight Arrow Connector 201"/>
            <p:cNvCxnSpPr>
              <a:stCxn id="185" idx="3"/>
              <a:endCxn id="191" idx="1"/>
            </p:cNvCxnSpPr>
            <p:nvPr/>
          </p:nvCxnSpPr>
          <p:spPr bwMode="auto">
            <a:xfrm>
              <a:off x="6576646" y="5029200"/>
              <a:ext cx="334108" cy="190500"/>
            </a:xfrm>
            <a:prstGeom prst="straightConnector1">
              <a:avLst/>
            </a:prstGeom>
            <a:ln w="15875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5" name="Straight Arrow Connector 204"/>
            <p:cNvCxnSpPr>
              <a:endCxn id="191" idx="1"/>
            </p:cNvCxnSpPr>
            <p:nvPr/>
          </p:nvCxnSpPr>
          <p:spPr bwMode="auto">
            <a:xfrm flipV="1">
              <a:off x="6553200" y="5219700"/>
              <a:ext cx="357554" cy="190500"/>
            </a:xfrm>
            <a:prstGeom prst="straightConnector1">
              <a:avLst/>
            </a:prstGeom>
            <a:ln w="15875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83" name="AutoShape 8"/>
            <p:cNvSpPr>
              <a:spLocks noChangeArrowheads="1"/>
            </p:cNvSpPr>
            <p:nvPr/>
          </p:nvSpPr>
          <p:spPr bwMode="auto">
            <a:xfrm>
              <a:off x="6248400" y="4495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85" name="AutoShape 8"/>
            <p:cNvSpPr>
              <a:spLocks noChangeArrowheads="1"/>
            </p:cNvSpPr>
            <p:nvPr/>
          </p:nvSpPr>
          <p:spPr bwMode="auto">
            <a:xfrm>
              <a:off x="6248400" y="4876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87" name="AutoShape 8"/>
            <p:cNvSpPr>
              <a:spLocks noChangeArrowheads="1"/>
            </p:cNvSpPr>
            <p:nvPr/>
          </p:nvSpPr>
          <p:spPr bwMode="auto">
            <a:xfrm>
              <a:off x="6248400" y="5257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89" name="AutoShape 8"/>
            <p:cNvSpPr>
              <a:spLocks noChangeArrowheads="1"/>
            </p:cNvSpPr>
            <p:nvPr/>
          </p:nvSpPr>
          <p:spPr bwMode="auto">
            <a:xfrm>
              <a:off x="6248400" y="5638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cxnSp>
          <p:nvCxnSpPr>
            <p:cNvPr id="214" name="Straight Arrow Connector 213"/>
            <p:cNvCxnSpPr>
              <a:stCxn id="195" idx="3"/>
              <a:endCxn id="184" idx="1"/>
            </p:cNvCxnSpPr>
            <p:nvPr/>
          </p:nvCxnSpPr>
          <p:spPr bwMode="auto">
            <a:xfrm flipV="1">
              <a:off x="7719646" y="4648200"/>
              <a:ext cx="334108" cy="571500"/>
            </a:xfrm>
            <a:prstGeom prst="straightConnector1">
              <a:avLst/>
            </a:prstGeom>
            <a:ln w="15875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17" name="Straight Arrow Connector 216"/>
            <p:cNvCxnSpPr>
              <a:stCxn id="195" idx="3"/>
              <a:endCxn id="186" idx="1"/>
            </p:cNvCxnSpPr>
            <p:nvPr/>
          </p:nvCxnSpPr>
          <p:spPr bwMode="auto">
            <a:xfrm flipV="1">
              <a:off x="7719646" y="5029200"/>
              <a:ext cx="334108" cy="190500"/>
            </a:xfrm>
            <a:prstGeom prst="straightConnector1">
              <a:avLst/>
            </a:prstGeom>
            <a:ln w="15875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0" name="Straight Arrow Connector 219"/>
            <p:cNvCxnSpPr>
              <a:stCxn id="195" idx="3"/>
              <a:endCxn id="188" idx="1"/>
            </p:cNvCxnSpPr>
            <p:nvPr/>
          </p:nvCxnSpPr>
          <p:spPr bwMode="auto">
            <a:xfrm>
              <a:off x="7719646" y="5219700"/>
              <a:ext cx="334108" cy="190500"/>
            </a:xfrm>
            <a:prstGeom prst="straightConnector1">
              <a:avLst/>
            </a:prstGeom>
            <a:ln w="15875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3" name="Straight Arrow Connector 222"/>
            <p:cNvCxnSpPr>
              <a:stCxn id="195" idx="3"/>
              <a:endCxn id="190" idx="1"/>
            </p:cNvCxnSpPr>
            <p:nvPr/>
          </p:nvCxnSpPr>
          <p:spPr bwMode="auto">
            <a:xfrm>
              <a:off x="7719646" y="5219700"/>
              <a:ext cx="334108" cy="571500"/>
            </a:xfrm>
            <a:prstGeom prst="straightConnector1">
              <a:avLst/>
            </a:prstGeom>
            <a:ln w="15875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26" name="Text Box 14"/>
            <p:cNvSpPr txBox="1">
              <a:spLocks noChangeArrowheads="1"/>
            </p:cNvSpPr>
            <p:nvPr/>
          </p:nvSpPr>
          <p:spPr bwMode="auto">
            <a:xfrm>
              <a:off x="6781800" y="5334000"/>
              <a:ext cx="990600" cy="240472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wrap="square" lIns="90000" tIns="45000" rIns="90000" bIns="45000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81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lang="en-GB" sz="1200" b="0" kern="0" noProof="0" dirty="0" smtClean="0">
                  <a:solidFill>
                    <a:sysClr val="windowText" lastClr="000000"/>
                  </a:solidFill>
                </a:rPr>
                <a:t>work queue</a:t>
              </a:r>
              <a:endParaRPr kumimoji="0" lang="en-GB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12887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odule">
  <a:themeElements>
    <a:clrScheme name="Module">
      <a:dk1>
        <a:sysClr val="windowText" lastClr="000000"/>
      </a:dk1>
      <a:lt1>
        <a:sysClr val="window" lastClr="FFFFFF"/>
      </a:lt1>
      <a:dk2>
        <a:srgbClr val="5A6378"/>
      </a:dk2>
      <a:lt2>
        <a:srgbClr val="D4D4D6"/>
      </a:lt2>
      <a:accent1>
        <a:srgbClr val="F0AD00"/>
      </a:accent1>
      <a:accent2>
        <a:srgbClr val="60B5CC"/>
      </a:accent2>
      <a:accent3>
        <a:srgbClr val="E66C7D"/>
      </a:accent3>
      <a:accent4>
        <a:srgbClr val="6BB76D"/>
      </a:accent4>
      <a:accent5>
        <a:srgbClr val="E88651"/>
      </a:accent5>
      <a:accent6>
        <a:srgbClr val="C64847"/>
      </a:accent6>
      <a:hlink>
        <a:srgbClr val="168BBA"/>
      </a:hlink>
      <a:folHlink>
        <a:srgbClr val="680000"/>
      </a:folHlink>
    </a:clrScheme>
    <a:fontScheme name="Module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Modul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7500"/>
                <a:satMod val="137000"/>
              </a:schemeClr>
            </a:gs>
            <a:gs pos="55000">
              <a:schemeClr val="phClr">
                <a:shade val="69000"/>
                <a:satMod val="137000"/>
              </a:schemeClr>
            </a:gs>
            <a:gs pos="100000">
              <a:schemeClr val="phClr">
                <a:shade val="98000"/>
                <a:satMod val="137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300000"/>
              </a:schemeClr>
            </a:gs>
            <a:gs pos="12000">
              <a:schemeClr val="phClr">
                <a:tint val="48000"/>
                <a:satMod val="300000"/>
              </a:schemeClr>
            </a:gs>
            <a:gs pos="20000">
              <a:schemeClr val="phClr">
                <a:tint val="49000"/>
                <a:satMod val="30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10000" t="-25000" r="10000" b="125000"/>
          </a:path>
        </a:gradFill>
        <a:blipFill>
          <a:blip xmlns:r="http://schemas.openxmlformats.org/officeDocument/2006/relationships" r:embed="rId1">
            <a:duotone>
              <a:schemeClr val="phClr">
                <a:shade val="75000"/>
                <a:satMod val="105000"/>
              </a:schemeClr>
              <a:schemeClr val="phClr">
                <a:tint val="95000"/>
                <a:satMod val="105000"/>
              </a:schemeClr>
            </a:duotone>
          </a:blip>
          <a:tile tx="0" ty="0" sx="38000" sy="38000" flip="none" algn="tl"/>
        </a:blipFill>
      </a:bgFillStyleLst>
    </a:fmtScheme>
  </a:themeElements>
  <a:objectDefaults>
    <a:spDef>
      <a:spPr>
        <a:ln w="38100">
          <a:solidFill>
            <a:srgbClr val="008000"/>
          </a:solidFill>
        </a:ln>
      </a:spPr>
      <a:bodyPr rtlCol="0" anchor="ctr"/>
      <a:lstStyle>
        <a:defPPr algn="ctr">
          <a:defRPr/>
        </a:defPPr>
      </a:lstStyle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spDef>
    <a:lnDef>
      <a:spPr>
        <a:ln w="28575"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dirty="0" smtClean="0">
            <a:latin typeface="Arial" pitchFamily="34" charset="0"/>
            <a:cs typeface="Arial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Module</Template>
  <TotalTime>29266</TotalTime>
  <Words>3929</Words>
  <Application>Microsoft Office PowerPoint</Application>
  <PresentationFormat>如螢幕大小 (4:3)</PresentationFormat>
  <Paragraphs>928</Paragraphs>
  <Slides>76</Slides>
  <Notes>13</Notes>
  <HiddenSlides>0</HiddenSlides>
  <MMClips>0</MMClips>
  <ScaleCrop>false</ScaleCrop>
  <HeadingPairs>
    <vt:vector size="6" baseType="variant">
      <vt:variant>
        <vt:lpstr>使用字型</vt:lpstr>
      </vt:variant>
      <vt:variant>
        <vt:i4>15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76</vt:i4>
      </vt:variant>
    </vt:vector>
  </HeadingPairs>
  <TitlesOfParts>
    <vt:vector size="92" baseType="lpstr">
      <vt:lpstr>Arial Unicode MS</vt:lpstr>
      <vt:lpstr>Gill Sans</vt:lpstr>
      <vt:lpstr>Monotype Sorts</vt:lpstr>
      <vt:lpstr>ＭＳ Ｐゴシック</vt:lpstr>
      <vt:lpstr>TradeGothic</vt:lpstr>
      <vt:lpstr>新細明體</vt:lpstr>
      <vt:lpstr>Arial</vt:lpstr>
      <vt:lpstr>Arial Narrow</vt:lpstr>
      <vt:lpstr>Calibri</vt:lpstr>
      <vt:lpstr>Corbel</vt:lpstr>
      <vt:lpstr>Courier New</vt:lpstr>
      <vt:lpstr>Helvetica</vt:lpstr>
      <vt:lpstr>Symbol</vt:lpstr>
      <vt:lpstr>Wingdings</vt:lpstr>
      <vt:lpstr>Wingdings 2</vt:lpstr>
      <vt:lpstr>Module</vt:lpstr>
      <vt:lpstr>Introduction to the Distributed Platforms &amp; MapReduce</vt:lpstr>
      <vt:lpstr>Outline</vt:lpstr>
      <vt:lpstr>Why Distribution?</vt:lpstr>
      <vt:lpstr>Motivation</vt:lpstr>
      <vt:lpstr>Divide and Conquer</vt:lpstr>
      <vt:lpstr>Parallelization Challenges</vt:lpstr>
      <vt:lpstr>Common Theme?</vt:lpstr>
      <vt:lpstr>Managing Multiple Workers</vt:lpstr>
      <vt:lpstr>Current Tools</vt:lpstr>
      <vt:lpstr>Where the rubber meets the road</vt:lpstr>
      <vt:lpstr>“Big Ideas”</vt:lpstr>
      <vt:lpstr>Scaling “up” vs. “out”</vt:lpstr>
      <vt:lpstr>Distributed Computing for Data Mining</vt:lpstr>
      <vt:lpstr>Single Node Architecture</vt:lpstr>
      <vt:lpstr>Motivation: Google Example</vt:lpstr>
      <vt:lpstr>Cluster Architecture</vt:lpstr>
      <vt:lpstr>Large-scale Computing</vt:lpstr>
      <vt:lpstr>An Idea and a Solution</vt:lpstr>
      <vt:lpstr>Storage Infrastructure</vt:lpstr>
      <vt:lpstr>Distributed File System</vt:lpstr>
      <vt:lpstr>Distributed File System</vt:lpstr>
      <vt:lpstr>Google File System (GFS) Architecture</vt:lpstr>
      <vt:lpstr>HDFS Architecture – Master/Slave</vt:lpstr>
      <vt:lpstr>Typical Big Data Problem</vt:lpstr>
      <vt:lpstr>Roots in Functional Programming</vt:lpstr>
      <vt:lpstr>Programming Model</vt:lpstr>
      <vt:lpstr>MapReduce Implementations</vt:lpstr>
      <vt:lpstr>PowerPoint 簡報</vt:lpstr>
      <vt:lpstr>MapReduce: Overview</vt:lpstr>
      <vt:lpstr>MapReduce: The Map Step</vt:lpstr>
      <vt:lpstr>MapReduce: The Reduce Step</vt:lpstr>
      <vt:lpstr>Map-Reduce: A diagram</vt:lpstr>
      <vt:lpstr>Map-Reduce: In Parallel</vt:lpstr>
      <vt:lpstr>MapReduce Pattern</vt:lpstr>
      <vt:lpstr>Example: Word Counting</vt:lpstr>
      <vt:lpstr>MapReduce: Word Counting</vt:lpstr>
      <vt:lpstr>Word Count Using MapReduce</vt:lpstr>
      <vt:lpstr>Map-Reduce</vt:lpstr>
      <vt:lpstr>MapReduce: Environment</vt:lpstr>
      <vt:lpstr>Dealing with Failures</vt:lpstr>
      <vt:lpstr>Putting everything together…</vt:lpstr>
      <vt:lpstr>Major Differences between Hadoop 1 and 2</vt:lpstr>
      <vt:lpstr>Hadoop 2: HDFS Federation</vt:lpstr>
      <vt:lpstr>Hadoop 2: YARN</vt:lpstr>
      <vt:lpstr>YARN: from Hadoop 2</vt:lpstr>
      <vt:lpstr>What is YARN?</vt:lpstr>
      <vt:lpstr>Spark</vt:lpstr>
      <vt:lpstr>Problems with MapReduce</vt:lpstr>
      <vt:lpstr>Data-Flow Systems</vt:lpstr>
      <vt:lpstr>Spark: Most Popular Data-Flow System</vt:lpstr>
      <vt:lpstr>Spark Architecture</vt:lpstr>
      <vt:lpstr>Components</vt:lpstr>
      <vt:lpstr>Note about the architecture</vt:lpstr>
      <vt:lpstr>Cluster Manager Types</vt:lpstr>
      <vt:lpstr>Spark Standalone Cluster</vt:lpstr>
      <vt:lpstr>Client mode vs. Cluster mode</vt:lpstr>
      <vt:lpstr>Spark on YARN cluster mode</vt:lpstr>
      <vt:lpstr>Spark on YARN client mode</vt:lpstr>
      <vt:lpstr>Spark: RDD</vt:lpstr>
      <vt:lpstr>Spark RDD Operations</vt:lpstr>
      <vt:lpstr>Task Scheduler: General DAGs</vt:lpstr>
      <vt:lpstr>Data Analytics Software Stack</vt:lpstr>
      <vt:lpstr>Problems Suited for  MapReduce</vt:lpstr>
      <vt:lpstr>Example: Host size</vt:lpstr>
      <vt:lpstr>Example: Language Model</vt:lpstr>
      <vt:lpstr>Example: Join By Map-Reduce</vt:lpstr>
      <vt:lpstr>Map-Reduce Join</vt:lpstr>
      <vt:lpstr>Problems NOT suitable for MapReduce</vt:lpstr>
      <vt:lpstr>Cost Measures for Algorithms</vt:lpstr>
      <vt:lpstr>PowerPoint 簡報</vt:lpstr>
      <vt:lpstr>Example: Cost Measures</vt:lpstr>
      <vt:lpstr>What Cost Measures Mean</vt:lpstr>
      <vt:lpstr>Cost of Map-Reduce Join</vt:lpstr>
      <vt:lpstr>Thanks for Your Attention!</vt:lpstr>
      <vt:lpstr>References</vt:lpstr>
      <vt:lpstr>References</vt:lpstr>
    </vt:vector>
  </TitlesOfParts>
  <Company>Carnegie Mellon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jure</dc:creator>
  <cp:lastModifiedBy>Windows 使用者</cp:lastModifiedBy>
  <cp:revision>1413</cp:revision>
  <cp:lastPrinted>2018-01-09T20:20:55Z</cp:lastPrinted>
  <dcterms:created xsi:type="dcterms:W3CDTF">2009-06-12T17:14:38Z</dcterms:created>
  <dcterms:modified xsi:type="dcterms:W3CDTF">2023-09-20T09:14:38Z</dcterms:modified>
</cp:coreProperties>
</file>